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4"/>
  </p:notesMasterIdLst>
  <p:sldIdLst>
    <p:sldId id="256" r:id="rId2"/>
    <p:sldId id="257" r:id="rId3"/>
    <p:sldId id="258" r:id="rId4"/>
    <p:sldId id="260" r:id="rId5"/>
    <p:sldId id="261" r:id="rId6"/>
    <p:sldId id="262" r:id="rId7"/>
    <p:sldId id="263" r:id="rId8"/>
    <p:sldId id="264" r:id="rId9"/>
    <p:sldId id="266" r:id="rId10"/>
    <p:sldId id="265" r:id="rId11"/>
    <p:sldId id="267" r:id="rId12"/>
    <p:sldId id="268" r:id="rId13"/>
    <p:sldId id="276" r:id="rId14"/>
    <p:sldId id="278" r:id="rId15"/>
    <p:sldId id="279" r:id="rId16"/>
    <p:sldId id="281" r:id="rId17"/>
    <p:sldId id="282" r:id="rId18"/>
    <p:sldId id="283" r:id="rId19"/>
    <p:sldId id="273" r:id="rId20"/>
    <p:sldId id="280" r:id="rId21"/>
    <p:sldId id="284" r:id="rId22"/>
    <p:sldId id="28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32" autoAdjust="0"/>
  </p:normalViewPr>
  <p:slideViewPr>
    <p:cSldViewPr snapToGrid="0">
      <p:cViewPr>
        <p:scale>
          <a:sx n="80" d="100"/>
          <a:sy n="80" d="100"/>
        </p:scale>
        <p:origin x="286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C3C6C-7613-40E8-80DD-AE7B08BDABA4}" type="doc">
      <dgm:prSet loTypeId="urn:microsoft.com/office/officeart/2005/8/layout/process2" loCatId="process" qsTypeId="urn:microsoft.com/office/officeart/2005/8/quickstyle/simple4" qsCatId="simple" csTypeId="urn:microsoft.com/office/officeart/2005/8/colors/colorful1" csCatId="colorful" phldr="1"/>
      <dgm:spPr/>
    </dgm:pt>
    <dgm:pt modelId="{72F0C8EC-B72F-4390-80A9-2A1ABFDE3E47}">
      <dgm:prSet phldrT="[Text]"/>
      <dgm:spPr/>
      <dgm:t>
        <a:bodyPr/>
        <a:lstStyle/>
        <a:p>
          <a:r>
            <a:rPr lang="en-US" dirty="0" smtClean="0"/>
            <a:t>Applications</a:t>
          </a:r>
          <a:endParaRPr lang="en-US" dirty="0"/>
        </a:p>
      </dgm:t>
    </dgm:pt>
    <dgm:pt modelId="{2927A0DF-151E-404F-98D8-17A0F375B6A5}" type="parTrans" cxnId="{37CD151F-32DA-4BE8-9489-4CB3DCDE86C7}">
      <dgm:prSet/>
      <dgm:spPr/>
      <dgm:t>
        <a:bodyPr/>
        <a:lstStyle/>
        <a:p>
          <a:endParaRPr lang="en-US"/>
        </a:p>
      </dgm:t>
    </dgm:pt>
    <dgm:pt modelId="{E1CBBDB2-3FC4-47E3-8B79-24B3D4C934D0}" type="sibTrans" cxnId="{37CD151F-32DA-4BE8-9489-4CB3DCDE86C7}">
      <dgm:prSet/>
      <dgm:spPr/>
      <dgm:t>
        <a:bodyPr/>
        <a:lstStyle/>
        <a:p>
          <a:endParaRPr lang="en-US"/>
        </a:p>
      </dgm:t>
    </dgm:pt>
    <dgm:pt modelId="{52DC8197-ABAC-4E27-9A00-178EA972A9E5}">
      <dgm:prSet phldrT="[Text]"/>
      <dgm:spPr/>
      <dgm:t>
        <a:bodyPr/>
        <a:lstStyle/>
        <a:p>
          <a:r>
            <a:rPr lang="en-US" dirty="0" smtClean="0"/>
            <a:t>Middleware</a:t>
          </a:r>
          <a:endParaRPr lang="en-US" dirty="0"/>
        </a:p>
      </dgm:t>
    </dgm:pt>
    <dgm:pt modelId="{8C32ECA2-985C-40A4-9815-2C9C51C0D307}" type="parTrans" cxnId="{871B3561-CB38-42F1-A58E-7A2E93BFD7EE}">
      <dgm:prSet/>
      <dgm:spPr/>
      <dgm:t>
        <a:bodyPr/>
        <a:lstStyle/>
        <a:p>
          <a:endParaRPr lang="en-US"/>
        </a:p>
      </dgm:t>
    </dgm:pt>
    <dgm:pt modelId="{7ADDEF12-59CB-4997-85A1-529C8647DDD7}" type="sibTrans" cxnId="{871B3561-CB38-42F1-A58E-7A2E93BFD7EE}">
      <dgm:prSet/>
      <dgm:spPr/>
      <dgm:t>
        <a:bodyPr/>
        <a:lstStyle/>
        <a:p>
          <a:endParaRPr lang="en-US"/>
        </a:p>
      </dgm:t>
    </dgm:pt>
    <dgm:pt modelId="{1C3D44CF-A496-47A2-9817-E0BC7DF2FDE2}">
      <dgm:prSet phldrT="[Text]"/>
      <dgm:spPr/>
      <dgm:t>
        <a:bodyPr/>
        <a:lstStyle/>
        <a:p>
          <a:r>
            <a:rPr lang="en-US" dirty="0" smtClean="0"/>
            <a:t>Hardware</a:t>
          </a:r>
          <a:endParaRPr lang="en-US" dirty="0"/>
        </a:p>
      </dgm:t>
    </dgm:pt>
    <dgm:pt modelId="{67FB5B3A-7C9B-476A-8D2E-D43426A41AD5}" type="parTrans" cxnId="{3F1145B8-8D05-4C9C-896A-FE4AF410382B}">
      <dgm:prSet/>
      <dgm:spPr/>
      <dgm:t>
        <a:bodyPr/>
        <a:lstStyle/>
        <a:p>
          <a:endParaRPr lang="en-US"/>
        </a:p>
      </dgm:t>
    </dgm:pt>
    <dgm:pt modelId="{0614CBE2-D839-4D9F-9C32-2D56715EF6DA}" type="sibTrans" cxnId="{3F1145B8-8D05-4C9C-896A-FE4AF410382B}">
      <dgm:prSet/>
      <dgm:spPr/>
      <dgm:t>
        <a:bodyPr/>
        <a:lstStyle/>
        <a:p>
          <a:endParaRPr lang="en-US"/>
        </a:p>
      </dgm:t>
    </dgm:pt>
    <dgm:pt modelId="{B6145D1A-28C7-4829-881C-511A705882BA}" type="pres">
      <dgm:prSet presAssocID="{9B1C3C6C-7613-40E8-80DD-AE7B08BDABA4}" presName="linearFlow" presStyleCnt="0">
        <dgm:presLayoutVars>
          <dgm:resizeHandles val="exact"/>
        </dgm:presLayoutVars>
      </dgm:prSet>
      <dgm:spPr/>
    </dgm:pt>
    <dgm:pt modelId="{09DC6F6A-C5DF-44A2-9BAF-53772588D352}" type="pres">
      <dgm:prSet presAssocID="{72F0C8EC-B72F-4390-80A9-2A1ABFDE3E47}" presName="node" presStyleLbl="node1" presStyleIdx="0" presStyleCnt="3">
        <dgm:presLayoutVars>
          <dgm:bulletEnabled val="1"/>
        </dgm:presLayoutVars>
      </dgm:prSet>
      <dgm:spPr/>
      <dgm:t>
        <a:bodyPr/>
        <a:lstStyle/>
        <a:p>
          <a:endParaRPr lang="en-US"/>
        </a:p>
      </dgm:t>
    </dgm:pt>
    <dgm:pt modelId="{B1436446-FBA5-4C48-A395-5A697E1BF8F4}" type="pres">
      <dgm:prSet presAssocID="{E1CBBDB2-3FC4-47E3-8B79-24B3D4C934D0}" presName="sibTrans" presStyleLbl="sibTrans2D1" presStyleIdx="0" presStyleCnt="2" custAng="10800000"/>
      <dgm:spPr/>
      <dgm:t>
        <a:bodyPr/>
        <a:lstStyle/>
        <a:p>
          <a:endParaRPr lang="en-US"/>
        </a:p>
      </dgm:t>
    </dgm:pt>
    <dgm:pt modelId="{43F9BBA9-D8FC-4AF3-AB61-13E9DA11F19D}" type="pres">
      <dgm:prSet presAssocID="{E1CBBDB2-3FC4-47E3-8B79-24B3D4C934D0}" presName="connectorText" presStyleLbl="sibTrans2D1" presStyleIdx="0" presStyleCnt="2"/>
      <dgm:spPr/>
      <dgm:t>
        <a:bodyPr/>
        <a:lstStyle/>
        <a:p>
          <a:endParaRPr lang="en-US"/>
        </a:p>
      </dgm:t>
    </dgm:pt>
    <dgm:pt modelId="{6499A814-4EB5-4F0F-8AA1-52EE7B89B85D}" type="pres">
      <dgm:prSet presAssocID="{52DC8197-ABAC-4E27-9A00-178EA972A9E5}" presName="node" presStyleLbl="node1" presStyleIdx="1" presStyleCnt="3">
        <dgm:presLayoutVars>
          <dgm:bulletEnabled val="1"/>
        </dgm:presLayoutVars>
      </dgm:prSet>
      <dgm:spPr/>
      <dgm:t>
        <a:bodyPr/>
        <a:lstStyle/>
        <a:p>
          <a:endParaRPr lang="en-US"/>
        </a:p>
      </dgm:t>
    </dgm:pt>
    <dgm:pt modelId="{7A69A8FE-168C-4559-9F34-5CCAF5EB8C24}" type="pres">
      <dgm:prSet presAssocID="{7ADDEF12-59CB-4997-85A1-529C8647DDD7}" presName="sibTrans" presStyleLbl="sibTrans2D1" presStyleIdx="1" presStyleCnt="2" custAng="10800000"/>
      <dgm:spPr/>
      <dgm:t>
        <a:bodyPr/>
        <a:lstStyle/>
        <a:p>
          <a:endParaRPr lang="en-US"/>
        </a:p>
      </dgm:t>
    </dgm:pt>
    <dgm:pt modelId="{82B0F0D2-896A-46AA-A1FA-78D3B19BBCA8}" type="pres">
      <dgm:prSet presAssocID="{7ADDEF12-59CB-4997-85A1-529C8647DDD7}" presName="connectorText" presStyleLbl="sibTrans2D1" presStyleIdx="1" presStyleCnt="2"/>
      <dgm:spPr/>
      <dgm:t>
        <a:bodyPr/>
        <a:lstStyle/>
        <a:p>
          <a:endParaRPr lang="en-US"/>
        </a:p>
      </dgm:t>
    </dgm:pt>
    <dgm:pt modelId="{EB3ED3DB-0EFE-4314-857E-20FF17B5C53C}" type="pres">
      <dgm:prSet presAssocID="{1C3D44CF-A496-47A2-9817-E0BC7DF2FDE2}" presName="node" presStyleLbl="node1" presStyleIdx="2" presStyleCnt="3">
        <dgm:presLayoutVars>
          <dgm:bulletEnabled val="1"/>
        </dgm:presLayoutVars>
      </dgm:prSet>
      <dgm:spPr/>
      <dgm:t>
        <a:bodyPr/>
        <a:lstStyle/>
        <a:p>
          <a:endParaRPr lang="en-US"/>
        </a:p>
      </dgm:t>
    </dgm:pt>
  </dgm:ptLst>
  <dgm:cxnLst>
    <dgm:cxn modelId="{040C13C5-3B41-4D5A-8B6D-4F9A97531198}" type="presOf" srcId="{E1CBBDB2-3FC4-47E3-8B79-24B3D4C934D0}" destId="{43F9BBA9-D8FC-4AF3-AB61-13E9DA11F19D}" srcOrd="1" destOrd="0" presId="urn:microsoft.com/office/officeart/2005/8/layout/process2"/>
    <dgm:cxn modelId="{678CC591-52B7-4AEB-8160-C080E7FFB162}" type="presOf" srcId="{7ADDEF12-59CB-4997-85A1-529C8647DDD7}" destId="{82B0F0D2-896A-46AA-A1FA-78D3B19BBCA8}" srcOrd="1" destOrd="0" presId="urn:microsoft.com/office/officeart/2005/8/layout/process2"/>
    <dgm:cxn modelId="{43135AD9-E683-4C75-82F2-99C06E6C4E0D}" type="presOf" srcId="{52DC8197-ABAC-4E27-9A00-178EA972A9E5}" destId="{6499A814-4EB5-4F0F-8AA1-52EE7B89B85D}" srcOrd="0" destOrd="0" presId="urn:microsoft.com/office/officeart/2005/8/layout/process2"/>
    <dgm:cxn modelId="{871B3561-CB38-42F1-A58E-7A2E93BFD7EE}" srcId="{9B1C3C6C-7613-40E8-80DD-AE7B08BDABA4}" destId="{52DC8197-ABAC-4E27-9A00-178EA972A9E5}" srcOrd="1" destOrd="0" parTransId="{8C32ECA2-985C-40A4-9815-2C9C51C0D307}" sibTransId="{7ADDEF12-59CB-4997-85A1-529C8647DDD7}"/>
    <dgm:cxn modelId="{0EF67CA8-0ADD-47AA-B1AF-D97E55EAB531}" type="presOf" srcId="{72F0C8EC-B72F-4390-80A9-2A1ABFDE3E47}" destId="{09DC6F6A-C5DF-44A2-9BAF-53772588D352}" srcOrd="0" destOrd="0" presId="urn:microsoft.com/office/officeart/2005/8/layout/process2"/>
    <dgm:cxn modelId="{D65EA9C1-B2CC-4C39-AC1D-6ECDAE881CC3}" type="presOf" srcId="{9B1C3C6C-7613-40E8-80DD-AE7B08BDABA4}" destId="{B6145D1A-28C7-4829-881C-511A705882BA}" srcOrd="0" destOrd="0" presId="urn:microsoft.com/office/officeart/2005/8/layout/process2"/>
    <dgm:cxn modelId="{37CD151F-32DA-4BE8-9489-4CB3DCDE86C7}" srcId="{9B1C3C6C-7613-40E8-80DD-AE7B08BDABA4}" destId="{72F0C8EC-B72F-4390-80A9-2A1ABFDE3E47}" srcOrd="0" destOrd="0" parTransId="{2927A0DF-151E-404F-98D8-17A0F375B6A5}" sibTransId="{E1CBBDB2-3FC4-47E3-8B79-24B3D4C934D0}"/>
    <dgm:cxn modelId="{1A6CF249-13E7-4411-89F7-110775331E1D}" type="presOf" srcId="{1C3D44CF-A496-47A2-9817-E0BC7DF2FDE2}" destId="{EB3ED3DB-0EFE-4314-857E-20FF17B5C53C}" srcOrd="0" destOrd="0" presId="urn:microsoft.com/office/officeart/2005/8/layout/process2"/>
    <dgm:cxn modelId="{123D4E80-28E7-4E62-B8A6-384A501D976A}" type="presOf" srcId="{E1CBBDB2-3FC4-47E3-8B79-24B3D4C934D0}" destId="{B1436446-FBA5-4C48-A395-5A697E1BF8F4}" srcOrd="0" destOrd="0" presId="urn:microsoft.com/office/officeart/2005/8/layout/process2"/>
    <dgm:cxn modelId="{09D1D82D-5091-4A19-8620-1EB528D92333}" type="presOf" srcId="{7ADDEF12-59CB-4997-85A1-529C8647DDD7}" destId="{7A69A8FE-168C-4559-9F34-5CCAF5EB8C24}" srcOrd="0" destOrd="0" presId="urn:microsoft.com/office/officeart/2005/8/layout/process2"/>
    <dgm:cxn modelId="{3F1145B8-8D05-4C9C-896A-FE4AF410382B}" srcId="{9B1C3C6C-7613-40E8-80DD-AE7B08BDABA4}" destId="{1C3D44CF-A496-47A2-9817-E0BC7DF2FDE2}" srcOrd="2" destOrd="0" parTransId="{67FB5B3A-7C9B-476A-8D2E-D43426A41AD5}" sibTransId="{0614CBE2-D839-4D9F-9C32-2D56715EF6DA}"/>
    <dgm:cxn modelId="{64C86149-017A-41DC-9A06-B8AFF9EFB254}" type="presParOf" srcId="{B6145D1A-28C7-4829-881C-511A705882BA}" destId="{09DC6F6A-C5DF-44A2-9BAF-53772588D352}" srcOrd="0" destOrd="0" presId="urn:microsoft.com/office/officeart/2005/8/layout/process2"/>
    <dgm:cxn modelId="{542725D7-CD35-4F70-B349-672B4AB0EDDB}" type="presParOf" srcId="{B6145D1A-28C7-4829-881C-511A705882BA}" destId="{B1436446-FBA5-4C48-A395-5A697E1BF8F4}" srcOrd="1" destOrd="0" presId="urn:microsoft.com/office/officeart/2005/8/layout/process2"/>
    <dgm:cxn modelId="{087A0583-F75F-4D50-919F-1E519887F11C}" type="presParOf" srcId="{B1436446-FBA5-4C48-A395-5A697E1BF8F4}" destId="{43F9BBA9-D8FC-4AF3-AB61-13E9DA11F19D}" srcOrd="0" destOrd="0" presId="urn:microsoft.com/office/officeart/2005/8/layout/process2"/>
    <dgm:cxn modelId="{DFB661DC-712B-4E4F-86AB-324F1057A2E2}" type="presParOf" srcId="{B6145D1A-28C7-4829-881C-511A705882BA}" destId="{6499A814-4EB5-4F0F-8AA1-52EE7B89B85D}" srcOrd="2" destOrd="0" presId="urn:microsoft.com/office/officeart/2005/8/layout/process2"/>
    <dgm:cxn modelId="{67C0CFDA-41F0-4D35-8C40-1318F291F1BC}" type="presParOf" srcId="{B6145D1A-28C7-4829-881C-511A705882BA}" destId="{7A69A8FE-168C-4559-9F34-5CCAF5EB8C24}" srcOrd="3" destOrd="0" presId="urn:microsoft.com/office/officeart/2005/8/layout/process2"/>
    <dgm:cxn modelId="{D840000C-26A3-4181-89DA-9F5D40C0596B}" type="presParOf" srcId="{7A69A8FE-168C-4559-9F34-5CCAF5EB8C24}" destId="{82B0F0D2-896A-46AA-A1FA-78D3B19BBCA8}" srcOrd="0" destOrd="0" presId="urn:microsoft.com/office/officeart/2005/8/layout/process2"/>
    <dgm:cxn modelId="{EB6A122F-2738-4C96-966D-F107382E88DC}" type="presParOf" srcId="{B6145D1A-28C7-4829-881C-511A705882BA}" destId="{EB3ED3DB-0EFE-4314-857E-20FF17B5C53C}"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C6F6A-C5DF-44A2-9BAF-53772588D352}">
      <dsp:nvSpPr>
        <dsp:cNvPr id="0" name=""/>
        <dsp:cNvSpPr/>
      </dsp:nvSpPr>
      <dsp:spPr>
        <a:xfrm>
          <a:off x="2133600" y="0"/>
          <a:ext cx="1828800" cy="1016000"/>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Applications</a:t>
          </a:r>
          <a:endParaRPr lang="en-US" sz="2500" kern="1200" dirty="0"/>
        </a:p>
      </dsp:txBody>
      <dsp:txXfrm>
        <a:off x="2163358" y="29758"/>
        <a:ext cx="1769284" cy="956484"/>
      </dsp:txXfrm>
    </dsp:sp>
    <dsp:sp modelId="{B1436446-FBA5-4C48-A395-5A697E1BF8F4}">
      <dsp:nvSpPr>
        <dsp:cNvPr id="0" name=""/>
        <dsp:cNvSpPr/>
      </dsp:nvSpPr>
      <dsp:spPr>
        <a:xfrm rot="16200000">
          <a:off x="2857500" y="1041399"/>
          <a:ext cx="380999" cy="457200"/>
        </a:xfrm>
        <a:prstGeom prst="rightArrow">
          <a:avLst>
            <a:gd name="adj1" fmla="val 60000"/>
            <a:gd name="adj2" fmla="val 5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2910840" y="1193799"/>
        <a:ext cx="274320" cy="266699"/>
      </dsp:txXfrm>
    </dsp:sp>
    <dsp:sp modelId="{6499A814-4EB5-4F0F-8AA1-52EE7B89B85D}">
      <dsp:nvSpPr>
        <dsp:cNvPr id="0" name=""/>
        <dsp:cNvSpPr/>
      </dsp:nvSpPr>
      <dsp:spPr>
        <a:xfrm>
          <a:off x="2133600" y="1523999"/>
          <a:ext cx="1828800" cy="1016000"/>
        </a:xfrm>
        <a:prstGeom prst="roundRect">
          <a:avLst>
            <a:gd name="adj" fmla="val 10000"/>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Middleware</a:t>
          </a:r>
          <a:endParaRPr lang="en-US" sz="2500" kern="1200" dirty="0"/>
        </a:p>
      </dsp:txBody>
      <dsp:txXfrm>
        <a:off x="2163358" y="1553757"/>
        <a:ext cx="1769284" cy="956484"/>
      </dsp:txXfrm>
    </dsp:sp>
    <dsp:sp modelId="{7A69A8FE-168C-4559-9F34-5CCAF5EB8C24}">
      <dsp:nvSpPr>
        <dsp:cNvPr id="0" name=""/>
        <dsp:cNvSpPr/>
      </dsp:nvSpPr>
      <dsp:spPr>
        <a:xfrm rot="16200000">
          <a:off x="2857500" y="2565399"/>
          <a:ext cx="381000" cy="457200"/>
        </a:xfrm>
        <a:prstGeom prst="rightArrow">
          <a:avLst>
            <a:gd name="adj1" fmla="val 60000"/>
            <a:gd name="adj2" fmla="val 50000"/>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2910840" y="2717799"/>
        <a:ext cx="274320" cy="266700"/>
      </dsp:txXfrm>
    </dsp:sp>
    <dsp:sp modelId="{EB3ED3DB-0EFE-4314-857E-20FF17B5C53C}">
      <dsp:nvSpPr>
        <dsp:cNvPr id="0" name=""/>
        <dsp:cNvSpPr/>
      </dsp:nvSpPr>
      <dsp:spPr>
        <a:xfrm>
          <a:off x="2133600" y="3047999"/>
          <a:ext cx="1828800" cy="1016000"/>
        </a:xfrm>
        <a:prstGeom prst="roundRect">
          <a:avLst>
            <a:gd name="adj" fmla="val 10000"/>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Hardware</a:t>
          </a:r>
          <a:endParaRPr lang="en-US" sz="2500" kern="1200" dirty="0"/>
        </a:p>
      </dsp:txBody>
      <dsp:txXfrm>
        <a:off x="2163358" y="3077757"/>
        <a:ext cx="1769284" cy="9564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B7513-D62B-47F9-AA5A-38A29878D8C8}" type="datetimeFigureOut">
              <a:rPr lang="en-US" smtClean="0"/>
              <a:t>12/4/2016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55E0C-AC03-47D1-97E2-B977BFC8D44E}" type="slidenum">
              <a:rPr lang="en-US" smtClean="0"/>
              <a:t>‹#›</a:t>
            </a:fld>
            <a:endParaRPr lang="en-US"/>
          </a:p>
        </p:txBody>
      </p:sp>
    </p:spTree>
    <p:extLst>
      <p:ext uri="{BB962C8B-B14F-4D97-AF65-F5344CB8AC3E}">
        <p14:creationId xmlns:p14="http://schemas.microsoft.com/office/powerpoint/2010/main" val="87391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dirty="0" smtClean="0"/>
              <a:t>فرآیند ارسال داده‌ها در فناوری اینترنت اشیاء نیازی به تعامل «انسان با انسان» یا «انسان با رایانه» نخواهد داشت و داده‌ها به صورت اتوماتیک و بر اساس تنظیمات انجام شده و در زمان‌های مشخص (معمولاً به‌صورت دائم و لحظه ای)‌ ارسال می‌گردند. به‌دلیل قابلیت‌های فراوانی که در تعاملات «ماشین با ماشین» در فناوری اینترنت اشیاء موجود است، این پدیده تا به امروز در بخش‌های‌ صنعت (به خصوص در انواع کارخانجات تولیدی)، انرژی و گاز کاربرد فراوانی داشته‌است.</a:t>
            </a:r>
          </a:p>
          <a:p>
            <a:endParaRPr lang="fa-IR" dirty="0" smtClean="0"/>
          </a:p>
          <a:p>
            <a:r>
              <a:rPr lang="fa-IR" dirty="0" smtClean="0"/>
              <a:t>جالب است بدانید یکی از توسعه‌دهندگان فناوری اینترنت اشیاء محقق و پژوهشگری ایرانی به نام رضا راجی است. آقای راجی یک کارآفرین سریالی، مشاور شرکت‌های نام‌دار و دانش‌آموخته‌ی مهندسی الکترونیک است و در منطقه‌ی خلیج سان‌فرانسیسکوی ایالات متحده سکونت دارد.</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3</a:t>
            </a:fld>
            <a:endParaRPr lang="en-US"/>
          </a:p>
        </p:txBody>
      </p:sp>
    </p:spTree>
    <p:extLst>
      <p:ext uri="{BB962C8B-B14F-4D97-AF65-F5344CB8AC3E}">
        <p14:creationId xmlns:p14="http://schemas.microsoft.com/office/powerpoint/2010/main" val="131284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RFID:</a:t>
            </a:r>
          </a:p>
          <a:p>
            <a:r>
              <a:rPr lang="fa-IR" dirty="0" smtClean="0"/>
              <a:t>بیشتر</a:t>
            </a:r>
            <a:r>
              <a:rPr lang="fa-IR" baseline="0" dirty="0" smtClean="0"/>
              <a:t> آیتم ترکینگ</a:t>
            </a:r>
            <a:br>
              <a:rPr lang="fa-IR" baseline="0" dirty="0" smtClean="0"/>
            </a:br>
            <a:r>
              <a:rPr lang="fa-IR" baseline="0" dirty="0" smtClean="0"/>
              <a:t>اون بیماره</a:t>
            </a:r>
          </a:p>
          <a:p>
            <a:endParaRPr lang="fa-IR" baseline="0" dirty="0" smtClean="0"/>
          </a:p>
          <a:p>
            <a:r>
              <a:rPr lang="fa-IR" baseline="0" dirty="0" smtClean="0"/>
              <a:t>تا حول و حوش 2000 پرطرفدار بود ولی بعدش ان اف سی اومد</a:t>
            </a:r>
          </a:p>
          <a:p>
            <a:endParaRPr lang="fa-IR" baseline="0" dirty="0" smtClean="0"/>
          </a:p>
          <a:p>
            <a:r>
              <a:rPr lang="en-US" baseline="0" dirty="0" smtClean="0"/>
              <a:t>NFC:</a:t>
            </a:r>
          </a:p>
          <a:p>
            <a:r>
              <a:rPr lang="fa-IR" baseline="0" dirty="0" smtClean="0"/>
              <a:t>پیمنت و ...</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16</a:t>
            </a:fld>
            <a:endParaRPr lang="en-US"/>
          </a:p>
        </p:txBody>
      </p:sp>
    </p:spTree>
    <p:extLst>
      <p:ext uri="{BB962C8B-B14F-4D97-AF65-F5344CB8AC3E}">
        <p14:creationId xmlns:p14="http://schemas.microsoft.com/office/powerpoint/2010/main" val="242421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altLang="en-US" dirty="0" smtClean="0"/>
              <a:t>No technological difficulties</a:t>
            </a:r>
          </a:p>
          <a:p>
            <a:pPr marL="0" marR="0" indent="0" algn="l" defTabSz="914400" rtl="0" eaLnBrk="1" fontAlgn="auto" latinLnBrk="0" hangingPunct="1">
              <a:lnSpc>
                <a:spcPct val="100000"/>
              </a:lnSpc>
              <a:spcBef>
                <a:spcPts val="0"/>
              </a:spcBef>
              <a:spcAft>
                <a:spcPts val="0"/>
              </a:spcAft>
              <a:buClrTx/>
              <a:buSzTx/>
              <a:buFontTx/>
              <a:buNone/>
              <a:tabLst/>
              <a:defRPr/>
            </a:pPr>
            <a:r>
              <a:rPr lang="fa-IR" altLang="en-US" baseline="0" dirty="0" smtClean="0"/>
              <a:t>مشکل:</a:t>
            </a:r>
          </a:p>
          <a:p>
            <a:pPr marL="0" marR="0" indent="0" algn="l" defTabSz="914400" rtl="0" eaLnBrk="1" fontAlgn="auto" latinLnBrk="0" hangingPunct="1">
              <a:lnSpc>
                <a:spcPct val="100000"/>
              </a:lnSpc>
              <a:spcBef>
                <a:spcPts val="0"/>
              </a:spcBef>
              <a:spcAft>
                <a:spcPts val="0"/>
              </a:spcAft>
              <a:buClrTx/>
              <a:buSzTx/>
              <a:buFontTx/>
              <a:buNone/>
              <a:tabLst/>
              <a:defRPr/>
            </a:pPr>
            <a:r>
              <a:rPr lang="fa-IR" altLang="en-US" baseline="0" dirty="0" smtClean="0"/>
              <a:t>امنیت</a:t>
            </a:r>
            <a:endParaRPr lang="it-IT" altLang="en-US" dirty="0" smtClean="0"/>
          </a:p>
        </p:txBody>
      </p:sp>
      <p:sp>
        <p:nvSpPr>
          <p:cNvPr id="4" name="Slide Number Placeholder 3"/>
          <p:cNvSpPr>
            <a:spLocks noGrp="1"/>
          </p:cNvSpPr>
          <p:nvPr>
            <p:ph type="sldNum" sz="quarter" idx="10"/>
          </p:nvPr>
        </p:nvSpPr>
        <p:spPr/>
        <p:txBody>
          <a:bodyPr/>
          <a:lstStyle/>
          <a:p>
            <a:fld id="{6E155E0C-AC03-47D1-97E2-B977BFC8D44E}" type="slidenum">
              <a:rPr lang="en-US" smtClean="0"/>
              <a:t>17</a:t>
            </a:fld>
            <a:endParaRPr lang="en-US"/>
          </a:p>
        </p:txBody>
      </p:sp>
    </p:spTree>
    <p:extLst>
      <p:ext uri="{BB962C8B-B14F-4D97-AF65-F5344CB8AC3E}">
        <p14:creationId xmlns:p14="http://schemas.microsoft.com/office/powerpoint/2010/main" val="358893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dirty="0" smtClean="0"/>
              <a:t>ایرانسل </a:t>
            </a:r>
            <a:r>
              <a:rPr lang="fa-IR" dirty="0" smtClean="0"/>
              <a:t>تا کنون ۳۰۰ هزار سیم‌کارت را برای استفاده سازمان‌های مختلف فعال کرده است. این سیم‌کارت‌ها در سیستم حمل‌و‌نقل شهری و برون شهری، ردیابی خودروها، کتابخانه‌ی دانشگاه‌ها، نیروی انتظامی و قرائت کنتور آب و برق استفاده شده است.</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5</a:t>
            </a:fld>
            <a:endParaRPr lang="en-US"/>
          </a:p>
        </p:txBody>
      </p:sp>
    </p:spTree>
    <p:extLst>
      <p:ext uri="{BB962C8B-B14F-4D97-AF65-F5344CB8AC3E}">
        <p14:creationId xmlns:p14="http://schemas.microsoft.com/office/powerpoint/2010/main" val="167025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baseline="0" dirty="0" smtClean="0"/>
              <a:t>خانه:</a:t>
            </a:r>
          </a:p>
          <a:p>
            <a:r>
              <a:rPr lang="fa-IR" sz="1200" kern="1200" dirty="0" smtClean="0">
                <a:solidFill>
                  <a:schemeClr val="tx1"/>
                </a:solidFill>
                <a:effectLst/>
                <a:latin typeface="+mn-lt"/>
                <a:ea typeface="+mn-ea"/>
                <a:cs typeface="+mn-cs"/>
              </a:rPr>
              <a:t>بسیاری از این موارد هنوز تجاری نگردیده و در حد ایده می باشند، اما در واقعیت اینترنت اشیاء این قابلیت را برای شرکت ها فراهم آورده که نوآوری و کاربردهای بسیار متنوع تری را ایجاد کرده اند در ادامه برخی از آن ها که کاملا کاربردی گردیده اند مورد توجه قرار گرفته است</a:t>
            </a:r>
          </a:p>
          <a:p>
            <a:endParaRPr lang="fa-IR" sz="1200" kern="1200" baseline="0" dirty="0" smtClean="0">
              <a:solidFill>
                <a:schemeClr val="tx1"/>
              </a:solidFill>
              <a:effectLst/>
              <a:latin typeface="+mn-lt"/>
              <a:ea typeface="+mn-ea"/>
              <a:cs typeface="+mn-cs"/>
            </a:endParaRPr>
          </a:p>
          <a:p>
            <a:r>
              <a:rPr lang="fa-IR" sz="1200" kern="1200" baseline="0" dirty="0" smtClean="0">
                <a:solidFill>
                  <a:schemeClr val="tx1"/>
                </a:solidFill>
                <a:effectLst/>
                <a:latin typeface="+mn-lt"/>
                <a:ea typeface="+mn-ea"/>
                <a:cs typeface="+mn-cs"/>
              </a:rPr>
              <a:t>سیستم های هوشمند</a:t>
            </a:r>
          </a:p>
          <a:p>
            <a:r>
              <a:rPr lang="en-US" sz="1200" kern="1200" baseline="0" dirty="0" smtClean="0">
                <a:solidFill>
                  <a:schemeClr val="tx1"/>
                </a:solidFill>
                <a:effectLst/>
                <a:latin typeface="+mn-lt"/>
                <a:ea typeface="+mn-ea"/>
                <a:cs typeface="+mn-cs"/>
              </a:rPr>
              <a:t>HVAC</a:t>
            </a:r>
            <a:endParaRPr lang="fa-IR" baseline="0" dirty="0" smtClean="0"/>
          </a:p>
          <a:p>
            <a:r>
              <a:rPr lang="fa-IR" dirty="0" smtClean="0"/>
              <a:t>گرمایش، تهویه و تهویه‌مطبوع</a:t>
            </a:r>
          </a:p>
          <a:p>
            <a:r>
              <a:rPr lang="fa-IR" dirty="0" smtClean="0"/>
              <a:t>ک</a:t>
            </a:r>
            <a:r>
              <a:rPr lang="fa-IR" baseline="0" dirty="0" smtClean="0"/>
              <a:t>ه مورد نیاز ساختماهای اداری و صنعتی متوسط تا بزرگ است. مخصوصا ساختمان های بزرگ مانند بازار ها یا محیط های اداری یا آسمان خراش ها</a:t>
            </a:r>
          </a:p>
          <a:p>
            <a:r>
              <a:rPr lang="fa-IR" baseline="0" dirty="0" smtClean="0"/>
              <a:t>باعث تنظیم شدن دما و هوای محیط میشه و شدیدا هزینه ها و مصرف انرژِی رو کم میکنه</a:t>
            </a:r>
          </a:p>
        </p:txBody>
      </p:sp>
      <p:sp>
        <p:nvSpPr>
          <p:cNvPr id="4" name="Slide Number Placeholder 3"/>
          <p:cNvSpPr>
            <a:spLocks noGrp="1"/>
          </p:cNvSpPr>
          <p:nvPr>
            <p:ph type="sldNum" sz="quarter" idx="10"/>
          </p:nvPr>
        </p:nvSpPr>
        <p:spPr/>
        <p:txBody>
          <a:bodyPr/>
          <a:lstStyle/>
          <a:p>
            <a:fld id="{6E155E0C-AC03-47D1-97E2-B977BFC8D44E}" type="slidenum">
              <a:rPr lang="en-US" smtClean="0"/>
              <a:t>8</a:t>
            </a:fld>
            <a:endParaRPr lang="en-US"/>
          </a:p>
        </p:txBody>
      </p:sp>
    </p:spTree>
    <p:extLst>
      <p:ext uri="{BB962C8B-B14F-4D97-AF65-F5344CB8AC3E}">
        <p14:creationId xmlns:p14="http://schemas.microsoft.com/office/powerpoint/2010/main" val="232684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dirty="0" smtClean="0"/>
              <a:t>حمل و نقل:</a:t>
            </a:r>
          </a:p>
          <a:p>
            <a:r>
              <a:rPr lang="fa-IR" dirty="0" smtClean="0"/>
              <a:t>پارکینگ هوشمند: شناسایی پارکینگ های هوشمند و ایجاد امکان رزرو کردن مکان ها</a:t>
            </a:r>
          </a:p>
          <a:p>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9</a:t>
            </a:fld>
            <a:endParaRPr lang="en-US"/>
          </a:p>
        </p:txBody>
      </p:sp>
    </p:spTree>
    <p:extLst>
      <p:ext uri="{BB962C8B-B14F-4D97-AF65-F5344CB8AC3E}">
        <p14:creationId xmlns:p14="http://schemas.microsoft.com/office/powerpoint/2010/main" val="283713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dirty="0" smtClean="0"/>
              <a:t>مونیتور کردن گاز</a:t>
            </a:r>
            <a:r>
              <a:rPr lang="fa-IR" baseline="0" dirty="0" smtClean="0"/>
              <a:t> با استفاده از اینترنت اشیا حدود 69 میلیارد دلار در هزینه های اندازه گیری آن صرفه جویی میکند و همچنین دقت را افزایش میدهد</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10</a:t>
            </a:fld>
            <a:endParaRPr lang="en-US"/>
          </a:p>
        </p:txBody>
      </p:sp>
    </p:spTree>
    <p:extLst>
      <p:ext uri="{BB962C8B-B14F-4D97-AF65-F5344CB8AC3E}">
        <p14:creationId xmlns:p14="http://schemas.microsoft.com/office/powerpoint/2010/main" val="149765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monitor cows’ health and track their movements</a:t>
            </a:r>
            <a:endParaRPr lang="fa-IR" dirty="0" smtClean="0"/>
          </a:p>
          <a:p>
            <a:r>
              <a:rPr lang="en-US" dirty="0" smtClean="0"/>
              <a:t>On average, each cow generates about 200 MB of information per year</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11</a:t>
            </a:fld>
            <a:endParaRPr lang="en-US"/>
          </a:p>
        </p:txBody>
      </p:sp>
    </p:spTree>
    <p:extLst>
      <p:ext uri="{BB962C8B-B14F-4D97-AF65-F5344CB8AC3E}">
        <p14:creationId xmlns:p14="http://schemas.microsoft.com/office/powerpoint/2010/main" val="125948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fa-IR" dirty="0" smtClean="0"/>
              <a:t>مثال آینه</a:t>
            </a:r>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12</a:t>
            </a:fld>
            <a:endParaRPr lang="en-US"/>
          </a:p>
        </p:txBody>
      </p:sp>
    </p:spTree>
    <p:extLst>
      <p:ext uri="{BB962C8B-B14F-4D97-AF65-F5344CB8AC3E}">
        <p14:creationId xmlns:p14="http://schemas.microsoft.com/office/powerpoint/2010/main" val="305987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MCU:</a:t>
            </a:r>
          </a:p>
          <a:p>
            <a:r>
              <a:rPr lang="en-US" dirty="0" smtClean="0"/>
              <a:t>8</a:t>
            </a:r>
            <a:r>
              <a:rPr lang="en-US" baseline="0" dirty="0" smtClean="0"/>
              <a:t> bit</a:t>
            </a:r>
          </a:p>
          <a:p>
            <a:r>
              <a:rPr lang="en-US" baseline="0" dirty="0" smtClean="0"/>
              <a:t>128 byte ram</a:t>
            </a:r>
          </a:p>
          <a:p>
            <a:r>
              <a:rPr lang="en-US" baseline="0" dirty="0" smtClean="0"/>
              <a:t>2 </a:t>
            </a:r>
            <a:r>
              <a:rPr lang="en-US" baseline="0" dirty="0" err="1" smtClean="0"/>
              <a:t>mb</a:t>
            </a:r>
            <a:r>
              <a:rPr lang="en-US" baseline="0" dirty="0" smtClean="0"/>
              <a:t> storage</a:t>
            </a:r>
            <a:endParaRPr lang="en-US" dirty="0" smtClean="0"/>
          </a:p>
        </p:txBody>
      </p:sp>
      <p:sp>
        <p:nvSpPr>
          <p:cNvPr id="4" name="Slide Number Placeholder 3"/>
          <p:cNvSpPr>
            <a:spLocks noGrp="1"/>
          </p:cNvSpPr>
          <p:nvPr>
            <p:ph type="sldNum" sz="quarter" idx="10"/>
          </p:nvPr>
        </p:nvSpPr>
        <p:spPr/>
        <p:txBody>
          <a:bodyPr/>
          <a:lstStyle/>
          <a:p>
            <a:fld id="{6E155E0C-AC03-47D1-97E2-B977BFC8D44E}" type="slidenum">
              <a:rPr lang="en-US" smtClean="0"/>
              <a:t>14</a:t>
            </a:fld>
            <a:endParaRPr lang="en-US"/>
          </a:p>
        </p:txBody>
      </p:sp>
    </p:spTree>
    <p:extLst>
      <p:ext uri="{BB962C8B-B14F-4D97-AF65-F5344CB8AC3E}">
        <p14:creationId xmlns:p14="http://schemas.microsoft.com/office/powerpoint/2010/main" val="3856212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55E0C-AC03-47D1-97E2-B977BFC8D44E}" type="slidenum">
              <a:rPr lang="en-US" smtClean="0"/>
              <a:t>15</a:t>
            </a:fld>
            <a:endParaRPr lang="en-US"/>
          </a:p>
        </p:txBody>
      </p:sp>
    </p:spTree>
    <p:extLst>
      <p:ext uri="{BB962C8B-B14F-4D97-AF65-F5344CB8AC3E}">
        <p14:creationId xmlns:p14="http://schemas.microsoft.com/office/powerpoint/2010/main" val="194395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E740760-B1E6-4A52-8333-FD2CB6DAEDF0}" type="datetimeFigureOut">
              <a:rPr lang="en-US" smtClean="0"/>
              <a:t>12/4/2016</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346C448B-A6EF-4336-B9BB-C74B27B6100A}"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156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740760-B1E6-4A52-8333-FD2CB6DAEDF0}"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C448B-A6EF-4336-B9BB-C74B27B6100A}" type="slidenum">
              <a:rPr lang="en-US" smtClean="0"/>
              <a:t>‹#›</a:t>
            </a:fld>
            <a:endParaRPr lang="en-US"/>
          </a:p>
        </p:txBody>
      </p:sp>
    </p:spTree>
    <p:extLst>
      <p:ext uri="{BB962C8B-B14F-4D97-AF65-F5344CB8AC3E}">
        <p14:creationId xmlns:p14="http://schemas.microsoft.com/office/powerpoint/2010/main" val="251483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740760-B1E6-4A52-8333-FD2CB6DAEDF0}"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C448B-A6EF-4336-B9BB-C74B27B6100A}"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60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740760-B1E6-4A52-8333-FD2CB6DAEDF0}"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C448B-A6EF-4336-B9BB-C74B27B6100A}"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046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740760-B1E6-4A52-8333-FD2CB6DAEDF0}"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C448B-A6EF-4336-B9BB-C74B27B6100A}"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938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740760-B1E6-4A52-8333-FD2CB6DAEDF0}"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6C448B-A6EF-4336-B9BB-C74B27B6100A}"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820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740760-B1E6-4A52-8333-FD2CB6DAEDF0}" type="datetimeFigureOut">
              <a:rPr lang="en-US" smtClean="0"/>
              <a:t>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6C448B-A6EF-4336-B9BB-C74B27B6100A}" type="slidenum">
              <a:rPr lang="en-US" smtClean="0"/>
              <a:t>‹#›</a:t>
            </a:fld>
            <a:endParaRPr lang="en-US"/>
          </a:p>
        </p:txBody>
      </p:sp>
    </p:spTree>
    <p:extLst>
      <p:ext uri="{BB962C8B-B14F-4D97-AF65-F5344CB8AC3E}">
        <p14:creationId xmlns:p14="http://schemas.microsoft.com/office/powerpoint/2010/main" val="407144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740760-B1E6-4A52-8333-FD2CB6DAEDF0}" type="datetimeFigureOut">
              <a:rPr lang="en-US" smtClean="0"/>
              <a:t>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6C448B-A6EF-4336-B9BB-C74B27B6100A}" type="slidenum">
              <a:rPr lang="en-US" smtClean="0"/>
              <a:t>‹#›</a:t>
            </a:fld>
            <a:endParaRPr lang="en-US"/>
          </a:p>
        </p:txBody>
      </p:sp>
    </p:spTree>
    <p:extLst>
      <p:ext uri="{BB962C8B-B14F-4D97-AF65-F5344CB8AC3E}">
        <p14:creationId xmlns:p14="http://schemas.microsoft.com/office/powerpoint/2010/main" val="314337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40760-B1E6-4A52-8333-FD2CB6DAEDF0}" type="datetimeFigureOut">
              <a:rPr lang="en-US" smtClean="0"/>
              <a:t>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6C448B-A6EF-4336-B9BB-C74B27B6100A}" type="slidenum">
              <a:rPr lang="en-US" smtClean="0"/>
              <a:t>‹#›</a:t>
            </a:fld>
            <a:endParaRPr lang="en-US"/>
          </a:p>
        </p:txBody>
      </p:sp>
    </p:spTree>
    <p:extLst>
      <p:ext uri="{BB962C8B-B14F-4D97-AF65-F5344CB8AC3E}">
        <p14:creationId xmlns:p14="http://schemas.microsoft.com/office/powerpoint/2010/main" val="1881357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E740760-B1E6-4A52-8333-FD2CB6DAEDF0}"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6C448B-A6EF-4336-B9BB-C74B27B6100A}"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97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CE740760-B1E6-4A52-8333-FD2CB6DAEDF0}" type="datetimeFigureOut">
              <a:rPr lang="en-US" smtClean="0"/>
              <a:t>12/4/2016</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346C448B-A6EF-4336-B9BB-C74B27B6100A}"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205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E740760-B1E6-4A52-8333-FD2CB6DAEDF0}" type="datetimeFigureOut">
              <a:rPr lang="en-US" smtClean="0"/>
              <a:t>12/4/2016</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346C448B-A6EF-4336-B9BB-C74B27B6100A}" type="slidenum">
              <a:rPr lang="en-US" smtClean="0"/>
              <a:t>‹#›</a:t>
            </a:fld>
            <a:endParaRPr lang="en-US"/>
          </a:p>
        </p:txBody>
      </p:sp>
    </p:spTree>
    <p:extLst>
      <p:ext uri="{BB962C8B-B14F-4D97-AF65-F5344CB8AC3E}">
        <p14:creationId xmlns:p14="http://schemas.microsoft.com/office/powerpoint/2010/main" val="32831236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7" y="0"/>
            <a:ext cx="10039352" cy="6858000"/>
          </a:xfrm>
          <a:prstGeom prst="rect">
            <a:avLst/>
          </a:prstGeom>
        </p:spPr>
      </p:pic>
      <p:sp>
        <p:nvSpPr>
          <p:cNvPr id="7" name="object 3"/>
          <p:cNvSpPr txBox="1"/>
          <p:nvPr/>
        </p:nvSpPr>
        <p:spPr>
          <a:xfrm>
            <a:off x="1414463" y="2326483"/>
            <a:ext cx="6315075" cy="104050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5246" rIns="0" bIns="0" rtlCol="0">
            <a:spAutoFit/>
          </a:bodyPr>
          <a:lstStyle/>
          <a:p>
            <a:pPr marR="74769" algn="ctr" defTabSz="685783">
              <a:lnSpc>
                <a:spcPts val="4748"/>
              </a:lnSpc>
              <a:spcBef>
                <a:spcPts val="514"/>
              </a:spcBef>
              <a:tabLst>
                <a:tab pos="4402345" algn="l"/>
              </a:tabLst>
              <a:defRPr/>
            </a:pPr>
            <a:r>
              <a:rPr sz="3975" b="1" kern="0" spc="34" dirty="0">
                <a:solidFill>
                  <a:srgbClr val="FFFFFF"/>
                </a:solidFill>
                <a:latin typeface="+mj-lt"/>
                <a:cs typeface="Arial"/>
              </a:rPr>
              <a:t>Internet</a:t>
            </a:r>
            <a:r>
              <a:rPr sz="3975" b="1" kern="0" spc="19" dirty="0">
                <a:solidFill>
                  <a:srgbClr val="FFFFFF"/>
                </a:solidFill>
                <a:latin typeface="+mj-lt"/>
                <a:cs typeface="Arial"/>
              </a:rPr>
              <a:t> </a:t>
            </a:r>
            <a:r>
              <a:rPr sz="3975" b="1" kern="0" dirty="0">
                <a:solidFill>
                  <a:srgbClr val="FFFFFF"/>
                </a:solidFill>
                <a:latin typeface="+mj-lt"/>
                <a:cs typeface="Arial"/>
              </a:rPr>
              <a:t>of</a:t>
            </a:r>
            <a:r>
              <a:rPr sz="3975" b="1" kern="0" spc="19" dirty="0">
                <a:solidFill>
                  <a:srgbClr val="FFFFFF"/>
                </a:solidFill>
                <a:latin typeface="+mj-lt"/>
                <a:cs typeface="Arial"/>
              </a:rPr>
              <a:t> </a:t>
            </a:r>
            <a:r>
              <a:rPr sz="3975" b="1" kern="0" spc="-53" dirty="0">
                <a:solidFill>
                  <a:srgbClr val="FFFFFF"/>
                </a:solidFill>
                <a:latin typeface="+mj-lt"/>
                <a:cs typeface="Arial"/>
              </a:rPr>
              <a:t>Things	</a:t>
            </a:r>
            <a:r>
              <a:rPr sz="2400" kern="0" spc="-109" dirty="0">
                <a:solidFill>
                  <a:srgbClr val="FFFFFF"/>
                </a:solidFill>
                <a:latin typeface="+mj-lt"/>
                <a:cs typeface="Arial"/>
              </a:rPr>
              <a:t>(IOT)</a:t>
            </a:r>
            <a:endParaRPr sz="2400" kern="0" dirty="0">
              <a:solidFill>
                <a:prstClr val="white"/>
              </a:solidFill>
              <a:latin typeface="+mj-lt"/>
              <a:cs typeface="Arial"/>
            </a:endParaRPr>
          </a:p>
          <a:p>
            <a:pPr marR="29528" algn="ctr" defTabSz="685783">
              <a:lnSpc>
                <a:spcPts val="2858"/>
              </a:lnSpc>
              <a:defRPr/>
            </a:pPr>
            <a:r>
              <a:rPr sz="2400" kern="0" spc="131" dirty="0">
                <a:solidFill>
                  <a:srgbClr val="FFFFFF"/>
                </a:solidFill>
                <a:latin typeface="+mj-lt"/>
                <a:cs typeface="Arial"/>
              </a:rPr>
              <a:t>- </a:t>
            </a:r>
            <a:r>
              <a:rPr sz="2400" kern="0" spc="-116" dirty="0">
                <a:solidFill>
                  <a:srgbClr val="FFFFFF"/>
                </a:solidFill>
                <a:latin typeface="+mj-lt"/>
                <a:cs typeface="Arial"/>
              </a:rPr>
              <a:t>We </a:t>
            </a:r>
            <a:r>
              <a:rPr sz="2400" kern="0" spc="-49" dirty="0">
                <a:solidFill>
                  <a:srgbClr val="FFFFFF"/>
                </a:solidFill>
                <a:latin typeface="+mj-lt"/>
                <a:cs typeface="Arial"/>
              </a:rPr>
              <a:t>Are </a:t>
            </a:r>
            <a:r>
              <a:rPr sz="2400" kern="0" spc="19" dirty="0">
                <a:solidFill>
                  <a:srgbClr val="FFFFFF"/>
                </a:solidFill>
                <a:latin typeface="+mj-lt"/>
                <a:cs typeface="Arial"/>
              </a:rPr>
              <a:t>At </a:t>
            </a:r>
            <a:r>
              <a:rPr sz="2400" kern="0" spc="-45" dirty="0">
                <a:solidFill>
                  <a:srgbClr val="FFFFFF"/>
                </a:solidFill>
                <a:latin typeface="+mj-lt"/>
                <a:cs typeface="Arial"/>
              </a:rPr>
              <a:t>The </a:t>
            </a:r>
            <a:r>
              <a:rPr sz="2400" kern="0" spc="-4" dirty="0">
                <a:solidFill>
                  <a:srgbClr val="FFFFFF"/>
                </a:solidFill>
                <a:latin typeface="+mj-lt"/>
                <a:cs typeface="Arial"/>
              </a:rPr>
              <a:t>Tip </a:t>
            </a:r>
            <a:r>
              <a:rPr sz="2400" kern="0" spc="41" dirty="0">
                <a:solidFill>
                  <a:srgbClr val="FFFFFF"/>
                </a:solidFill>
                <a:latin typeface="+mj-lt"/>
                <a:cs typeface="Arial"/>
              </a:rPr>
              <a:t>of </a:t>
            </a:r>
            <a:r>
              <a:rPr sz="2400" kern="0" spc="-26" dirty="0">
                <a:solidFill>
                  <a:srgbClr val="FFFFFF"/>
                </a:solidFill>
                <a:latin typeface="+mj-lt"/>
                <a:cs typeface="Arial"/>
              </a:rPr>
              <a:t>An </a:t>
            </a:r>
            <a:r>
              <a:rPr sz="2400" kern="0" dirty="0">
                <a:solidFill>
                  <a:srgbClr val="FFFFFF"/>
                </a:solidFill>
                <a:latin typeface="+mj-lt"/>
                <a:cs typeface="Arial"/>
              </a:rPr>
              <a:t>Iceberg</a:t>
            </a:r>
            <a:r>
              <a:rPr sz="2400" kern="0" spc="38" dirty="0">
                <a:solidFill>
                  <a:srgbClr val="FFFFFF"/>
                </a:solidFill>
                <a:latin typeface="+mj-lt"/>
                <a:cs typeface="Arial"/>
              </a:rPr>
              <a:t> </a:t>
            </a:r>
            <a:r>
              <a:rPr sz="2400" kern="0" spc="131" dirty="0">
                <a:solidFill>
                  <a:srgbClr val="FFFFFF"/>
                </a:solidFill>
                <a:latin typeface="+mj-lt"/>
                <a:cs typeface="Arial"/>
              </a:rPr>
              <a:t>-</a:t>
            </a:r>
            <a:endParaRPr sz="2400" kern="0" dirty="0">
              <a:solidFill>
                <a:prstClr val="white"/>
              </a:solidFill>
              <a:latin typeface="+mj-lt"/>
              <a:cs typeface="Arial"/>
            </a:endParaRPr>
          </a:p>
        </p:txBody>
      </p:sp>
      <p:sp>
        <p:nvSpPr>
          <p:cNvPr id="8" name="object 5"/>
          <p:cNvSpPr txBox="1"/>
          <p:nvPr/>
        </p:nvSpPr>
        <p:spPr>
          <a:xfrm>
            <a:off x="422909" y="3895260"/>
            <a:ext cx="8298180" cy="2513509"/>
          </a:xfrm>
          <a:prstGeom prst="rect">
            <a:avLst/>
          </a:prstGeom>
        </p:spPr>
        <p:txBody>
          <a:bodyPr vert="horz" wrap="square" lIns="0" tIns="0" rIns="0" bIns="0" rtlCol="0">
            <a:spAutoFit/>
          </a:bodyPr>
          <a:lstStyle/>
          <a:p>
            <a:pPr marL="2975534" marR="2969821" algn="ctr">
              <a:lnSpc>
                <a:spcPts val="1575"/>
              </a:lnSpc>
            </a:pPr>
            <a:r>
              <a:rPr lang="en-US" sz="1350" spc="-53" dirty="0">
                <a:solidFill>
                  <a:srgbClr val="FFFFFF"/>
                </a:solidFill>
                <a:latin typeface="+mj-lt"/>
                <a:cs typeface="Arial"/>
              </a:rPr>
              <a:t>Seyyed Saeed Safai</a:t>
            </a:r>
          </a:p>
          <a:p>
            <a:pPr marL="2975534" marR="2969821" algn="ctr">
              <a:lnSpc>
                <a:spcPts val="1575"/>
              </a:lnSpc>
            </a:pPr>
            <a:r>
              <a:rPr lang="en-US" sz="1350" spc="-53" dirty="0">
                <a:solidFill>
                  <a:srgbClr val="FFFFFF"/>
                </a:solidFill>
                <a:latin typeface="+mj-lt"/>
                <a:cs typeface="Arial"/>
              </a:rPr>
              <a:t>Arya </a:t>
            </a:r>
            <a:r>
              <a:rPr lang="en-US" sz="1350" spc="-53" dirty="0" err="1">
                <a:solidFill>
                  <a:srgbClr val="FFFFFF"/>
                </a:solidFill>
                <a:latin typeface="+mj-lt"/>
                <a:cs typeface="Arial"/>
              </a:rPr>
              <a:t>Varastenezhad</a:t>
            </a:r>
            <a:endParaRPr lang="en-US" sz="1350" spc="-53" dirty="0">
              <a:solidFill>
                <a:srgbClr val="FFFFFF"/>
              </a:solidFill>
              <a:latin typeface="+mj-lt"/>
              <a:cs typeface="Arial"/>
            </a:endParaRPr>
          </a:p>
          <a:p>
            <a:pPr marL="2975534" marR="2969821" algn="ctr">
              <a:lnSpc>
                <a:spcPts val="1575"/>
              </a:lnSpc>
            </a:pPr>
            <a:endParaRPr lang="en-US" sz="1350" dirty="0" smtClean="0">
              <a:solidFill>
                <a:prstClr val="black"/>
              </a:solidFill>
              <a:latin typeface="+mj-lt"/>
              <a:cs typeface="Arial"/>
            </a:endParaRPr>
          </a:p>
          <a:p>
            <a:pPr marL="2975534" marR="2969821" algn="ctr">
              <a:lnSpc>
                <a:spcPts val="1575"/>
              </a:lnSpc>
            </a:pPr>
            <a:endParaRPr lang="en-US" sz="1350" dirty="0" smtClean="0">
              <a:solidFill>
                <a:prstClr val="black"/>
              </a:solidFill>
              <a:latin typeface="+mj-lt"/>
              <a:cs typeface="Arial"/>
            </a:endParaRPr>
          </a:p>
          <a:p>
            <a:pPr marL="2975534" marR="2969821" algn="ctr">
              <a:lnSpc>
                <a:spcPts val="1575"/>
              </a:lnSpc>
            </a:pPr>
            <a:endParaRPr lang="en-US" sz="1350" dirty="0">
              <a:solidFill>
                <a:prstClr val="black"/>
              </a:solidFill>
              <a:latin typeface="+mj-lt"/>
              <a:cs typeface="Arial"/>
            </a:endParaRPr>
          </a:p>
          <a:p>
            <a:pPr marL="2975534" marR="2969821" algn="ctr">
              <a:lnSpc>
                <a:spcPts val="1575"/>
              </a:lnSpc>
            </a:pPr>
            <a:endParaRPr lang="en-US" sz="1350" dirty="0">
              <a:solidFill>
                <a:prstClr val="black"/>
              </a:solidFill>
              <a:latin typeface="+mj-lt"/>
              <a:cs typeface="Arial"/>
            </a:endParaRPr>
          </a:p>
          <a:p>
            <a:pPr marL="2975534" marR="2969821" algn="ctr">
              <a:lnSpc>
                <a:spcPts val="1575"/>
              </a:lnSpc>
            </a:pPr>
            <a:r>
              <a:rPr lang="en-US" sz="1350" spc="-53" dirty="0">
                <a:solidFill>
                  <a:srgbClr val="FFFFFF"/>
                </a:solidFill>
                <a:latin typeface="+mj-lt"/>
                <a:cs typeface="Arial"/>
              </a:rPr>
              <a:t>December 06, 2016</a:t>
            </a:r>
          </a:p>
          <a:p>
            <a:pPr marL="2975534" marR="2969821" algn="ctr">
              <a:lnSpc>
                <a:spcPts val="1575"/>
              </a:lnSpc>
            </a:pPr>
            <a:r>
              <a:rPr lang="en-US" sz="1350" spc="-53" dirty="0" err="1">
                <a:solidFill>
                  <a:srgbClr val="FFFFFF"/>
                </a:solidFill>
                <a:latin typeface="+mj-lt"/>
                <a:cs typeface="Arial"/>
              </a:rPr>
              <a:t>Amirkabir</a:t>
            </a:r>
            <a:r>
              <a:rPr lang="en-US" sz="1350" spc="-53" dirty="0">
                <a:solidFill>
                  <a:srgbClr val="FFFFFF"/>
                </a:solidFill>
                <a:latin typeface="+mj-lt"/>
                <a:cs typeface="Arial"/>
              </a:rPr>
              <a:t> University of  </a:t>
            </a:r>
            <a:r>
              <a:rPr lang="en-US" sz="1350" spc="-53" dirty="0" smtClean="0">
                <a:solidFill>
                  <a:srgbClr val="FFFFFF"/>
                </a:solidFill>
                <a:latin typeface="+mj-lt"/>
                <a:cs typeface="Arial"/>
              </a:rPr>
              <a:t>Technology</a:t>
            </a:r>
            <a:endParaRPr lang="en-US" sz="1350" dirty="0" smtClean="0">
              <a:solidFill>
                <a:prstClr val="black"/>
              </a:solidFill>
              <a:latin typeface="+mj-lt"/>
              <a:cs typeface="Times New Roman"/>
            </a:endParaRPr>
          </a:p>
          <a:p>
            <a:pPr marL="2975534" marR="2969821" algn="ctr">
              <a:lnSpc>
                <a:spcPts val="1575"/>
              </a:lnSpc>
            </a:pPr>
            <a:endParaRPr lang="en-US" sz="1350" dirty="0">
              <a:solidFill>
                <a:prstClr val="black"/>
              </a:solidFill>
              <a:latin typeface="+mj-lt"/>
              <a:cs typeface="Times New Roman"/>
            </a:endParaRPr>
          </a:p>
          <a:p>
            <a:pPr marL="2975534" marR="2969821" algn="ctr">
              <a:lnSpc>
                <a:spcPts val="1575"/>
              </a:lnSpc>
            </a:pPr>
            <a:endParaRPr lang="en-US" sz="1350" dirty="0" smtClean="0">
              <a:solidFill>
                <a:prstClr val="black"/>
              </a:solidFill>
              <a:latin typeface="+mj-lt"/>
              <a:cs typeface="Times New Roman"/>
            </a:endParaRPr>
          </a:p>
          <a:p>
            <a:pPr marL="2975534" marR="2969821" algn="ctr">
              <a:lnSpc>
                <a:spcPts val="1575"/>
              </a:lnSpc>
            </a:pPr>
            <a:endParaRPr sz="1350" dirty="0">
              <a:solidFill>
                <a:prstClr val="black"/>
              </a:solidFill>
              <a:latin typeface="+mj-lt"/>
              <a:cs typeface="Times New Roman"/>
            </a:endParaRPr>
          </a:p>
          <a:p>
            <a:pPr marL="9525" marR="3810" algn="ctr">
              <a:lnSpc>
                <a:spcPts val="1200"/>
              </a:lnSpc>
              <a:spcBef>
                <a:spcPts val="806"/>
              </a:spcBef>
            </a:pPr>
            <a:r>
              <a:rPr sz="1050" i="1" spc="38" dirty="0">
                <a:solidFill>
                  <a:srgbClr val="FFFFFF"/>
                </a:solidFill>
                <a:latin typeface="+mj-lt"/>
                <a:cs typeface="Arial"/>
              </a:rPr>
              <a:t>“How </a:t>
            </a:r>
            <a:r>
              <a:rPr sz="1050" i="1" spc="11" dirty="0">
                <a:solidFill>
                  <a:srgbClr val="FFFFFF"/>
                </a:solidFill>
                <a:latin typeface="+mj-lt"/>
                <a:cs typeface="Arial"/>
              </a:rPr>
              <a:t>much </a:t>
            </a:r>
            <a:r>
              <a:rPr sz="1050" i="1" spc="-4" dirty="0">
                <a:solidFill>
                  <a:srgbClr val="FFFFFF"/>
                </a:solidFill>
                <a:latin typeface="+mj-lt"/>
                <a:cs typeface="Arial"/>
              </a:rPr>
              <a:t>more </a:t>
            </a:r>
            <a:r>
              <a:rPr sz="1050" i="1" spc="-26" dirty="0">
                <a:solidFill>
                  <a:srgbClr val="FFFFFF"/>
                </a:solidFill>
                <a:latin typeface="+mj-lt"/>
                <a:cs typeface="Arial"/>
              </a:rPr>
              <a:t>IOT </a:t>
            </a:r>
            <a:r>
              <a:rPr sz="1050" i="1" spc="-4" dirty="0">
                <a:solidFill>
                  <a:srgbClr val="FFFFFF"/>
                </a:solidFill>
                <a:latin typeface="+mj-lt"/>
                <a:cs typeface="Arial"/>
              </a:rPr>
              <a:t>can </a:t>
            </a:r>
            <a:r>
              <a:rPr sz="1050" i="1" spc="26" dirty="0">
                <a:solidFill>
                  <a:srgbClr val="FFFFFF"/>
                </a:solidFill>
                <a:latin typeface="+mj-lt"/>
                <a:cs typeface="Arial"/>
              </a:rPr>
              <a:t>do </a:t>
            </a:r>
            <a:r>
              <a:rPr sz="1050" i="1" spc="-11" dirty="0">
                <a:solidFill>
                  <a:srgbClr val="FFFFFF"/>
                </a:solidFill>
                <a:latin typeface="+mj-lt"/>
                <a:cs typeface="Arial"/>
              </a:rPr>
              <a:t>is </a:t>
            </a:r>
            <a:r>
              <a:rPr sz="1050" i="1" spc="-4" dirty="0">
                <a:solidFill>
                  <a:srgbClr val="FFFFFF"/>
                </a:solidFill>
                <a:latin typeface="+mj-lt"/>
                <a:cs typeface="Arial"/>
              </a:rPr>
              <a:t>only </a:t>
            </a:r>
            <a:r>
              <a:rPr sz="1050" i="1" spc="8" dirty="0">
                <a:solidFill>
                  <a:srgbClr val="FFFFFF"/>
                </a:solidFill>
                <a:latin typeface="+mj-lt"/>
                <a:cs typeface="Arial"/>
              </a:rPr>
              <a:t>left </a:t>
            </a:r>
            <a:r>
              <a:rPr sz="1050" i="1" spc="26" dirty="0">
                <a:solidFill>
                  <a:srgbClr val="FFFFFF"/>
                </a:solidFill>
                <a:latin typeface="+mj-lt"/>
                <a:cs typeface="Arial"/>
              </a:rPr>
              <a:t>to </a:t>
            </a:r>
            <a:r>
              <a:rPr sz="1050" i="1" spc="-4" dirty="0">
                <a:solidFill>
                  <a:srgbClr val="FFFFFF"/>
                </a:solidFill>
                <a:latin typeface="+mj-lt"/>
                <a:cs typeface="Arial"/>
              </a:rPr>
              <a:t>your </a:t>
            </a:r>
            <a:r>
              <a:rPr sz="1050" i="1" dirty="0">
                <a:solidFill>
                  <a:srgbClr val="FFFFFF"/>
                </a:solidFill>
                <a:latin typeface="+mj-lt"/>
                <a:cs typeface="Arial"/>
              </a:rPr>
              <a:t>imagination </a:t>
            </a:r>
            <a:r>
              <a:rPr sz="1050" i="1" spc="-4" dirty="0">
                <a:solidFill>
                  <a:srgbClr val="FFFFFF"/>
                </a:solidFill>
                <a:latin typeface="+mj-lt"/>
                <a:cs typeface="Arial"/>
              </a:rPr>
              <a:t>and </a:t>
            </a:r>
            <a:r>
              <a:rPr sz="1050" i="1" spc="26" dirty="0">
                <a:solidFill>
                  <a:srgbClr val="FFFFFF"/>
                </a:solidFill>
                <a:latin typeface="+mj-lt"/>
                <a:cs typeface="Arial"/>
              </a:rPr>
              <a:t>to </a:t>
            </a:r>
            <a:r>
              <a:rPr sz="1050" i="1" spc="-4" dirty="0">
                <a:solidFill>
                  <a:srgbClr val="FFFFFF"/>
                </a:solidFill>
                <a:latin typeface="+mj-lt"/>
                <a:cs typeface="Arial"/>
              </a:rPr>
              <a:t>your </a:t>
            </a:r>
            <a:r>
              <a:rPr sz="1050" i="1" spc="15" dirty="0">
                <a:solidFill>
                  <a:srgbClr val="FFFFFF"/>
                </a:solidFill>
                <a:latin typeface="+mj-lt"/>
                <a:cs typeface="Arial"/>
              </a:rPr>
              <a:t>budget. </a:t>
            </a:r>
            <a:r>
              <a:rPr sz="1050" i="1" spc="-60" dirty="0">
                <a:solidFill>
                  <a:srgbClr val="FFFFFF"/>
                </a:solidFill>
                <a:latin typeface="+mj-lt"/>
                <a:cs typeface="Arial"/>
              </a:rPr>
              <a:t>You </a:t>
            </a:r>
            <a:r>
              <a:rPr sz="1050" i="1" spc="-4" dirty="0">
                <a:solidFill>
                  <a:srgbClr val="FFFFFF"/>
                </a:solidFill>
                <a:latin typeface="+mj-lt"/>
                <a:cs typeface="Arial"/>
              </a:rPr>
              <a:t>can </a:t>
            </a:r>
            <a:r>
              <a:rPr sz="1050" i="1" spc="26" dirty="0">
                <a:solidFill>
                  <a:srgbClr val="FFFFFF"/>
                </a:solidFill>
                <a:latin typeface="+mj-lt"/>
                <a:cs typeface="Arial"/>
              </a:rPr>
              <a:t>do </a:t>
            </a:r>
            <a:r>
              <a:rPr sz="1050" i="1" spc="-30" dirty="0">
                <a:solidFill>
                  <a:srgbClr val="FFFFFF"/>
                </a:solidFill>
                <a:latin typeface="+mj-lt"/>
                <a:cs typeface="Arial"/>
              </a:rPr>
              <a:t>as </a:t>
            </a:r>
            <a:r>
              <a:rPr sz="1050" i="1" spc="8" dirty="0">
                <a:solidFill>
                  <a:srgbClr val="FFFFFF"/>
                </a:solidFill>
                <a:latin typeface="+mj-lt"/>
                <a:cs typeface="Arial"/>
              </a:rPr>
              <a:t>little or </a:t>
            </a:r>
            <a:r>
              <a:rPr sz="1050" i="1" spc="-30" dirty="0">
                <a:solidFill>
                  <a:srgbClr val="FFFFFF"/>
                </a:solidFill>
                <a:latin typeface="+mj-lt"/>
                <a:cs typeface="Arial"/>
              </a:rPr>
              <a:t>as </a:t>
            </a:r>
            <a:r>
              <a:rPr sz="1050" i="1" spc="11" dirty="0">
                <a:solidFill>
                  <a:srgbClr val="FFFFFF"/>
                </a:solidFill>
                <a:latin typeface="+mj-lt"/>
                <a:cs typeface="Arial"/>
              </a:rPr>
              <a:t>much </a:t>
            </a:r>
            <a:r>
              <a:rPr sz="1050" i="1" spc="19" dirty="0">
                <a:solidFill>
                  <a:srgbClr val="FFFFFF"/>
                </a:solidFill>
                <a:latin typeface="+mj-lt"/>
                <a:cs typeface="Arial"/>
              </a:rPr>
              <a:t>with </a:t>
            </a:r>
            <a:r>
              <a:rPr sz="1050" i="1" spc="-15" dirty="0">
                <a:solidFill>
                  <a:srgbClr val="FFFFFF"/>
                </a:solidFill>
                <a:latin typeface="+mj-lt"/>
                <a:cs typeface="Arial"/>
              </a:rPr>
              <a:t>IoT </a:t>
            </a:r>
            <a:r>
              <a:rPr sz="1050" i="1" spc="-30" dirty="0">
                <a:solidFill>
                  <a:srgbClr val="FFFFFF"/>
                </a:solidFill>
                <a:latin typeface="+mj-lt"/>
                <a:cs typeface="Arial"/>
              </a:rPr>
              <a:t>as  </a:t>
            </a:r>
            <a:r>
              <a:rPr sz="1050" i="1" spc="-4" dirty="0">
                <a:solidFill>
                  <a:srgbClr val="FFFFFF"/>
                </a:solidFill>
                <a:latin typeface="+mj-lt"/>
                <a:cs typeface="Arial"/>
              </a:rPr>
              <a:t>you</a:t>
            </a:r>
            <a:r>
              <a:rPr sz="1050" i="1" spc="-64" dirty="0">
                <a:solidFill>
                  <a:srgbClr val="FFFFFF"/>
                </a:solidFill>
                <a:latin typeface="+mj-lt"/>
                <a:cs typeface="Arial"/>
              </a:rPr>
              <a:t> </a:t>
            </a:r>
            <a:r>
              <a:rPr sz="1050" i="1" spc="23" dirty="0">
                <a:solidFill>
                  <a:srgbClr val="FFFFFF"/>
                </a:solidFill>
                <a:latin typeface="+mj-lt"/>
                <a:cs typeface="Arial"/>
              </a:rPr>
              <a:t>want.”</a:t>
            </a:r>
            <a:endParaRPr sz="1050" dirty="0">
              <a:solidFill>
                <a:prstClr val="black"/>
              </a:solidFill>
              <a:latin typeface="+mj-lt"/>
              <a:cs typeface="Arial"/>
            </a:endParaRPr>
          </a:p>
        </p:txBody>
      </p:sp>
    </p:spTree>
    <p:extLst>
      <p:ext uri="{BB962C8B-B14F-4D97-AF65-F5344CB8AC3E}">
        <p14:creationId xmlns:p14="http://schemas.microsoft.com/office/powerpoint/2010/main" val="387953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83591" y="502451"/>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کاربرد ها</a:t>
            </a:r>
          </a:p>
          <a:p>
            <a:pPr algn="r" rtl="1">
              <a:lnSpc>
                <a:spcPct val="200000"/>
              </a:lnSpc>
            </a:pPr>
            <a:r>
              <a:rPr lang="fa-IR" sz="1800" dirty="0">
                <a:cs typeface="B Titr" panose="00000700000000000000" pitchFamily="2" charset="-78"/>
              </a:rPr>
              <a:t>صنعت</a:t>
            </a:r>
            <a:endParaRPr lang="en-US" sz="1800" dirty="0">
              <a:cs typeface="B Titr" panose="00000700000000000000" pitchFamily="2" charset="-78"/>
            </a:endParaRPr>
          </a:p>
        </p:txBody>
      </p:sp>
      <p:pic>
        <p:nvPicPr>
          <p:cNvPr id="4" name="Picture 3"/>
          <p:cNvPicPr>
            <a:picLocks noChangeAspect="1"/>
          </p:cNvPicPr>
          <p:nvPr/>
        </p:nvPicPr>
        <p:blipFill>
          <a:blip r:embed="rId3"/>
          <a:stretch>
            <a:fillRect/>
          </a:stretch>
        </p:blipFill>
        <p:spPr>
          <a:xfrm>
            <a:off x="-1" y="539613"/>
            <a:ext cx="7171993" cy="5143500"/>
          </a:xfrm>
          <a:prstGeom prst="rect">
            <a:avLst/>
          </a:prstGeom>
        </p:spPr>
      </p:pic>
      <p:sp>
        <p:nvSpPr>
          <p:cNvPr id="3" name="Content Placeholder 2"/>
          <p:cNvSpPr txBox="1">
            <a:spLocks/>
          </p:cNvSpPr>
          <p:nvPr/>
        </p:nvSpPr>
        <p:spPr>
          <a:xfrm>
            <a:off x="1883591" y="1832357"/>
            <a:ext cx="7202456" cy="303941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r" rtl="1"/>
            <a:r>
              <a:rPr lang="fa-IR" sz="1500" dirty="0">
                <a:cs typeface="0 Nazanin Bold" panose="00000700000000000000" pitchFamily="2" charset="-78"/>
              </a:rPr>
              <a:t>مونیتورینگ و فعالیت صنعتی</a:t>
            </a:r>
          </a:p>
          <a:p>
            <a:pPr algn="r" rtl="1"/>
            <a:r>
              <a:rPr lang="fa-IR" sz="1500" dirty="0">
                <a:cs typeface="0 Nazanin Bold" panose="00000700000000000000" pitchFamily="2" charset="-78"/>
              </a:rPr>
              <a:t>گاز های صنعتی</a:t>
            </a:r>
          </a:p>
          <a:p>
            <a:pPr algn="r" rtl="1"/>
            <a:r>
              <a:rPr lang="fa-IR" sz="1500" dirty="0">
                <a:cs typeface="0 Nazanin Bold" panose="00000700000000000000" pitchFamily="2" charset="-78"/>
              </a:rPr>
              <a:t>کنترل موجودی</a:t>
            </a:r>
          </a:p>
        </p:txBody>
      </p:sp>
    </p:spTree>
    <p:extLst>
      <p:ext uri="{BB962C8B-B14F-4D97-AF65-F5344CB8AC3E}">
        <p14:creationId xmlns:p14="http://schemas.microsoft.com/office/powerpoint/2010/main" val="3248353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12141" y="1060717"/>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کاربرد ها</a:t>
            </a:r>
          </a:p>
          <a:p>
            <a:pPr algn="r" rtl="1">
              <a:lnSpc>
                <a:spcPct val="200000"/>
              </a:lnSpc>
            </a:pPr>
            <a:r>
              <a:rPr lang="fa-IR" sz="1800" dirty="0">
                <a:cs typeface="B Titr" panose="00000700000000000000" pitchFamily="2" charset="-78"/>
              </a:rPr>
              <a:t>کشاورزی و دامداری</a:t>
            </a:r>
            <a:endParaRPr lang="en-US" sz="1800" dirty="0">
              <a:cs typeface="B Titr" panose="00000700000000000000" pitchFamily="2" charset="-78"/>
            </a:endParaRPr>
          </a:p>
        </p:txBody>
      </p:sp>
      <p:sp>
        <p:nvSpPr>
          <p:cNvPr id="3" name="Content Placeholder 2"/>
          <p:cNvSpPr txBox="1">
            <a:spLocks/>
          </p:cNvSpPr>
          <p:nvPr/>
        </p:nvSpPr>
        <p:spPr>
          <a:xfrm>
            <a:off x="1712141" y="2188483"/>
            <a:ext cx="7202456" cy="303941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r" rtl="1"/>
            <a:r>
              <a:rPr lang="fa-IR" sz="1500" dirty="0">
                <a:cs typeface="0 Nazanin Bold" panose="00000700000000000000" pitchFamily="2" charset="-78"/>
              </a:rPr>
              <a:t>مدیریت کنترل مزرعه</a:t>
            </a:r>
          </a:p>
          <a:p>
            <a:pPr algn="r" rtl="1"/>
            <a:r>
              <a:rPr lang="fa-IR" sz="1500" dirty="0">
                <a:cs typeface="0 Nazanin Bold" panose="00000700000000000000" pitchFamily="2" charset="-78"/>
              </a:rPr>
              <a:t>سیستم کنترل آب گیاهان</a:t>
            </a:r>
          </a:p>
          <a:p>
            <a:pPr algn="r" rtl="1"/>
            <a:r>
              <a:rPr lang="fa-IR" sz="1500" dirty="0">
                <a:cs typeface="0 Nazanin Bold" panose="00000700000000000000" pitchFamily="2" charset="-78"/>
              </a:rPr>
              <a:t>کنترل دام ها</a:t>
            </a:r>
          </a:p>
        </p:txBody>
      </p:sp>
      <p:pic>
        <p:nvPicPr>
          <p:cNvPr id="4" name="Picture 3"/>
          <p:cNvPicPr>
            <a:picLocks noChangeAspect="1"/>
          </p:cNvPicPr>
          <p:nvPr/>
        </p:nvPicPr>
        <p:blipFill>
          <a:blip r:embed="rId3"/>
          <a:stretch>
            <a:fillRect/>
          </a:stretch>
        </p:blipFill>
        <p:spPr>
          <a:xfrm>
            <a:off x="0" y="857250"/>
            <a:ext cx="5569595" cy="2656268"/>
          </a:xfrm>
          <a:prstGeom prst="rect">
            <a:avLst/>
          </a:prstGeom>
        </p:spPr>
      </p:pic>
      <p:pic>
        <p:nvPicPr>
          <p:cNvPr id="5" name="Picture 4"/>
          <p:cNvPicPr>
            <a:picLocks noChangeAspect="1"/>
          </p:cNvPicPr>
          <p:nvPr/>
        </p:nvPicPr>
        <p:blipFill>
          <a:blip r:embed="rId4"/>
          <a:stretch>
            <a:fillRect/>
          </a:stretch>
        </p:blipFill>
        <p:spPr>
          <a:xfrm>
            <a:off x="-1" y="3561814"/>
            <a:ext cx="5569595" cy="2444212"/>
          </a:xfrm>
          <a:prstGeom prst="rect">
            <a:avLst/>
          </a:prstGeom>
        </p:spPr>
      </p:pic>
    </p:spTree>
    <p:extLst>
      <p:ext uri="{BB962C8B-B14F-4D97-AF65-F5344CB8AC3E}">
        <p14:creationId xmlns:p14="http://schemas.microsoft.com/office/powerpoint/2010/main" val="764931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27259"/>
            <a:ext cx="9163912" cy="6054291"/>
          </a:xfrm>
          <a:prstGeom prst="rect">
            <a:avLst/>
          </a:prstGeom>
        </p:spPr>
      </p:pic>
    </p:spTree>
    <p:extLst>
      <p:ext uri="{BB962C8B-B14F-4D97-AF65-F5344CB8AC3E}">
        <p14:creationId xmlns:p14="http://schemas.microsoft.com/office/powerpoint/2010/main" val="2522104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7477" y="355742"/>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تکنولوژی ها</a:t>
            </a:r>
            <a:endParaRPr lang="en-US" sz="2400" dirty="0">
              <a:cs typeface="B Titr" panose="00000700000000000000" pitchFamily="2" charset="-78"/>
            </a:endParaRPr>
          </a:p>
        </p:txBody>
      </p:sp>
      <p:graphicFrame>
        <p:nvGraphicFramePr>
          <p:cNvPr id="3" name="Diagram 2"/>
          <p:cNvGraphicFramePr/>
          <p:nvPr>
            <p:extLst>
              <p:ext uri="{D42A27DB-BD31-4B8C-83A1-F6EECF244321}">
                <p14:modId xmlns:p14="http://schemas.microsoft.com/office/powerpoint/2010/main" val="1681895989"/>
              </p:ext>
            </p:extLst>
          </p:nvPr>
        </p:nvGraphicFramePr>
        <p:xfrm>
          <a:off x="-1854702" y="146064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2289018" y="2137138"/>
            <a:ext cx="6855215" cy="2701561"/>
          </a:xfrm>
          <a:prstGeom prst="rect">
            <a:avLst/>
          </a:prstGeom>
        </p:spPr>
      </p:pic>
    </p:spTree>
    <p:extLst>
      <p:ext uri="{BB962C8B-B14F-4D97-AF65-F5344CB8AC3E}">
        <p14:creationId xmlns:p14="http://schemas.microsoft.com/office/powerpoint/2010/main" val="1483206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Hardware</a:t>
            </a:r>
            <a:endParaRPr lang="en-US" dirty="0"/>
          </a:p>
        </p:txBody>
      </p:sp>
      <p:sp>
        <p:nvSpPr>
          <p:cNvPr id="3" name="Text Placeholder 2"/>
          <p:cNvSpPr>
            <a:spLocks noGrp="1"/>
          </p:cNvSpPr>
          <p:nvPr>
            <p:ph type="body" idx="1"/>
          </p:nvPr>
        </p:nvSpPr>
        <p:spPr>
          <a:xfrm>
            <a:off x="1085393" y="2033845"/>
            <a:ext cx="3483864" cy="601457"/>
          </a:xfrm>
        </p:spPr>
        <p:txBody>
          <a:bodyPr/>
          <a:lstStyle/>
          <a:p>
            <a:r>
              <a:rPr lang="en-US" dirty="0" smtClean="0"/>
              <a:t>Sensors</a:t>
            </a:r>
            <a:endParaRPr lang="en-US" dirty="0"/>
          </a:p>
        </p:txBody>
      </p:sp>
      <p:pic>
        <p:nvPicPr>
          <p:cNvPr id="7" name="Content Placeholder 6"/>
          <p:cNvPicPr>
            <a:picLocks noGrp="1" noChangeAspect="1"/>
          </p:cNvPicPr>
          <p:nvPr>
            <p:ph sz="half" idx="2"/>
          </p:nvPr>
        </p:nvPicPr>
        <p:blipFill>
          <a:blip r:embed="rId3"/>
          <a:stretch>
            <a:fillRect/>
          </a:stretch>
        </p:blipFill>
        <p:spPr>
          <a:xfrm>
            <a:off x="973788" y="2635300"/>
            <a:ext cx="3703966" cy="3365450"/>
          </a:xfrm>
          <a:prstGeom prst="rect">
            <a:avLst/>
          </a:prstGeom>
        </p:spPr>
      </p:pic>
      <p:sp>
        <p:nvSpPr>
          <p:cNvPr id="5" name="Text Placeholder 4"/>
          <p:cNvSpPr>
            <a:spLocks noGrp="1"/>
          </p:cNvSpPr>
          <p:nvPr>
            <p:ph type="body" sz="quarter" idx="3"/>
          </p:nvPr>
        </p:nvSpPr>
        <p:spPr>
          <a:xfrm>
            <a:off x="4809272" y="2036436"/>
            <a:ext cx="3483864" cy="601678"/>
          </a:xfrm>
        </p:spPr>
        <p:txBody>
          <a:bodyPr/>
          <a:lstStyle/>
          <a:p>
            <a:r>
              <a:rPr lang="en-US" dirty="0" smtClean="0"/>
              <a:t>MCU</a:t>
            </a:r>
            <a:endParaRPr lang="en-US" dirty="0"/>
          </a:p>
        </p:txBody>
      </p:sp>
      <p:pic>
        <p:nvPicPr>
          <p:cNvPr id="4" name="Content Placeholder 3"/>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789362" y="2635303"/>
            <a:ext cx="3654163" cy="2822525"/>
          </a:xfrm>
        </p:spPr>
      </p:pic>
    </p:spTree>
    <p:extLst>
      <p:ext uri="{BB962C8B-B14F-4D97-AF65-F5344CB8AC3E}">
        <p14:creationId xmlns:p14="http://schemas.microsoft.com/office/powerpoint/2010/main" val="3835679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69257" y="2826084"/>
            <a:ext cx="3483864" cy="2603168"/>
          </a:xfrm>
        </p:spPr>
        <p:txBody>
          <a:bodyPr>
            <a:normAutofit fontScale="92500" lnSpcReduction="20000"/>
          </a:bodyPr>
          <a:lstStyle/>
          <a:p>
            <a:pPr algn="l"/>
            <a:r>
              <a:rPr lang="en-US" dirty="0" smtClean="0"/>
              <a:t>RFID &amp; NFC</a:t>
            </a:r>
            <a:endParaRPr lang="en-US" dirty="0"/>
          </a:p>
          <a:p>
            <a:r>
              <a:rPr lang="en-US" dirty="0" err="1" smtClean="0"/>
              <a:t>WiFi</a:t>
            </a:r>
            <a:endParaRPr lang="fa-IR" dirty="0" smtClean="0"/>
          </a:p>
          <a:p>
            <a:r>
              <a:rPr lang="en-US" dirty="0" smtClean="0"/>
              <a:t>BLE</a:t>
            </a:r>
            <a:endParaRPr lang="fa-IR" dirty="0" smtClean="0"/>
          </a:p>
          <a:p>
            <a:r>
              <a:rPr lang="en-US" dirty="0" smtClean="0"/>
              <a:t>Barcode </a:t>
            </a:r>
            <a:r>
              <a:rPr lang="en-US" dirty="0"/>
              <a:t>e QR Code</a:t>
            </a:r>
          </a:p>
          <a:p>
            <a:r>
              <a:rPr lang="en-US" dirty="0"/>
              <a:t>ZigBee IEEE </a:t>
            </a:r>
            <a:r>
              <a:rPr lang="en-US" dirty="0" smtClean="0"/>
              <a:t>802.15.4</a:t>
            </a:r>
          </a:p>
          <a:p>
            <a:r>
              <a:rPr lang="en-US" dirty="0" smtClean="0"/>
              <a:t>Cellular</a:t>
            </a:r>
            <a:endParaRPr lang="en-US" dirty="0"/>
          </a:p>
        </p:txBody>
      </p:sp>
      <p:pic>
        <p:nvPicPr>
          <p:cNvPr id="11" name="Content Placeholder 10"/>
          <p:cNvPicPr>
            <a:picLocks noGrp="1" noChangeAspect="1"/>
          </p:cNvPicPr>
          <p:nvPr>
            <p:ph sz="quarter" idx="4"/>
          </p:nvPr>
        </p:nvPicPr>
        <p:blipFill>
          <a:blip r:embed="rId3"/>
          <a:stretch>
            <a:fillRect/>
          </a:stretch>
        </p:blipFill>
        <p:spPr>
          <a:xfrm>
            <a:off x="1085393" y="2635301"/>
            <a:ext cx="3280545" cy="3370986"/>
          </a:xfrm>
          <a:prstGeom prst="rect">
            <a:avLst/>
          </a:prstGeom>
        </p:spPr>
      </p:pic>
      <p:sp>
        <p:nvSpPr>
          <p:cNvPr id="8" name="Text Placeholder 2"/>
          <p:cNvSpPr txBox="1">
            <a:spLocks/>
          </p:cNvSpPr>
          <p:nvPr/>
        </p:nvSpPr>
        <p:spPr>
          <a:xfrm>
            <a:off x="3855793" y="2033847"/>
            <a:ext cx="1664951" cy="601457"/>
          </a:xfrm>
          <a:prstGeom prst="rect">
            <a:avLst/>
          </a:prstGeom>
        </p:spPr>
        <p:txBody>
          <a:bodyPr vert="horz" lIns="68580" tIns="34290" rIns="68580" bIns="34290" rtlCol="0" anchor="b">
            <a:normAutofit/>
          </a:bodyPr>
          <a:lstStyle>
            <a:lvl1pPr marL="0" indent="0" algn="l" defTabSz="914400" rtl="0" eaLnBrk="1" latinLnBrk="0" hangingPunct="1">
              <a:lnSpc>
                <a:spcPct val="100000"/>
              </a:lnSpc>
              <a:spcBef>
                <a:spcPts val="1000"/>
              </a:spcBef>
              <a:buClr>
                <a:schemeClr val="accent1"/>
              </a:buClr>
              <a:buSzPct val="100000"/>
              <a:buFont typeface="Arial" panose="020B0604020202020204" pitchFamily="34" charset="0"/>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2000" b="1"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en-US" sz="1650" dirty="0"/>
              <a:t>Connectivity</a:t>
            </a:r>
            <a:endParaRPr lang="en-US" sz="1650" dirty="0"/>
          </a:p>
        </p:txBody>
      </p:sp>
      <p:sp>
        <p:nvSpPr>
          <p:cNvPr id="10" name="Title 1"/>
          <p:cNvSpPr>
            <a:spLocks noGrp="1"/>
          </p:cNvSpPr>
          <p:nvPr>
            <p:ph type="title"/>
          </p:nvPr>
        </p:nvSpPr>
        <p:spPr>
          <a:xfrm>
            <a:off x="1443491" y="804164"/>
            <a:ext cx="6571344" cy="1056319"/>
          </a:xfrm>
        </p:spPr>
        <p:txBody>
          <a:bodyPr/>
          <a:lstStyle/>
          <a:p>
            <a:pPr algn="ctr"/>
            <a:r>
              <a:rPr lang="en-US" dirty="0" smtClean="0"/>
              <a:t>Middleware</a:t>
            </a:r>
            <a:endParaRPr lang="en-US" dirty="0"/>
          </a:p>
        </p:txBody>
      </p:sp>
    </p:spTree>
    <p:extLst>
      <p:ext uri="{BB962C8B-B14F-4D97-AF65-F5344CB8AC3E}">
        <p14:creationId xmlns:p14="http://schemas.microsoft.com/office/powerpoint/2010/main" val="2318727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RFID</a:t>
            </a:r>
            <a:r>
              <a:rPr lang="en-US" dirty="0"/>
              <a:t> </a:t>
            </a:r>
            <a:r>
              <a:rPr lang="en-US" dirty="0" smtClean="0"/>
              <a:t>&amp; NFC</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7566"/>
            <a:ext cx="4500563" cy="32494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564" y="2247568"/>
            <a:ext cx="4643438" cy="30932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074" y="4686300"/>
            <a:ext cx="3686175" cy="2171700"/>
          </a:xfrm>
          <a:prstGeom prst="rect">
            <a:avLst/>
          </a:prstGeom>
        </p:spPr>
      </p:pic>
    </p:spTree>
    <p:extLst>
      <p:ext uri="{BB962C8B-B14F-4D97-AF65-F5344CB8AC3E}">
        <p14:creationId xmlns:p14="http://schemas.microsoft.com/office/powerpoint/2010/main" val="93281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85" y="2247565"/>
            <a:ext cx="2693194" cy="15109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805" y="3943018"/>
            <a:ext cx="1554956" cy="14847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9103" y="2502242"/>
            <a:ext cx="4062041" cy="2703796"/>
          </a:xfrm>
          <a:prstGeom prst="rect">
            <a:avLst/>
          </a:prstGeom>
        </p:spPr>
      </p:pic>
      <p:sp>
        <p:nvSpPr>
          <p:cNvPr id="9" name="Title 8"/>
          <p:cNvSpPr>
            <a:spLocks noGrp="1"/>
          </p:cNvSpPr>
          <p:nvPr>
            <p:ph type="title"/>
          </p:nvPr>
        </p:nvSpPr>
        <p:spPr/>
        <p:txBody>
          <a:bodyPr/>
          <a:lstStyle/>
          <a:p>
            <a:pPr algn="ctr"/>
            <a:r>
              <a:rPr lang="en-US" dirty="0"/>
              <a:t>Barcode e QR Code</a:t>
            </a:r>
          </a:p>
        </p:txBody>
      </p:sp>
    </p:spTree>
    <p:extLst>
      <p:ext uri="{BB962C8B-B14F-4D97-AF65-F5344CB8AC3E}">
        <p14:creationId xmlns:p14="http://schemas.microsoft.com/office/powerpoint/2010/main" val="2020673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27" y="2247568"/>
            <a:ext cx="5629777" cy="3753185"/>
          </a:xfrm>
          <a:prstGeom prst="rect">
            <a:avLst/>
          </a:prstGeom>
        </p:spPr>
      </p:pic>
      <p:sp>
        <p:nvSpPr>
          <p:cNvPr id="8" name="Title 1"/>
          <p:cNvSpPr>
            <a:spLocks noGrp="1"/>
          </p:cNvSpPr>
          <p:nvPr>
            <p:ph type="title"/>
          </p:nvPr>
        </p:nvSpPr>
        <p:spPr>
          <a:xfrm>
            <a:off x="1443491" y="804520"/>
            <a:ext cx="6571343" cy="1049235"/>
          </a:xfrm>
        </p:spPr>
        <p:txBody>
          <a:bodyPr/>
          <a:lstStyle/>
          <a:p>
            <a:pPr algn="ctr"/>
            <a:r>
              <a:rPr lang="en-US" dirty="0" err="1" smtClean="0"/>
              <a:t>zigbee</a:t>
            </a:r>
            <a:endParaRPr lang="en-US" dirty="0"/>
          </a:p>
        </p:txBody>
      </p:sp>
    </p:spTree>
    <p:extLst>
      <p:ext uri="{BB962C8B-B14F-4D97-AF65-F5344CB8AC3E}">
        <p14:creationId xmlns:p14="http://schemas.microsoft.com/office/powerpoint/2010/main" val="232698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69188"/>
            <a:ext cx="9144000" cy="4027868"/>
          </a:xfrm>
          <a:prstGeom prst="rect">
            <a:avLst/>
          </a:prstGeom>
        </p:spPr>
      </p:pic>
    </p:spTree>
    <p:extLst>
      <p:ext uri="{BB962C8B-B14F-4D97-AF65-F5344CB8AC3E}">
        <p14:creationId xmlns:p14="http://schemas.microsoft.com/office/powerpoint/2010/main" val="4179312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sz="3000" dirty="0">
                <a:cs typeface="B Titr" panose="00000700000000000000" pitchFamily="2" charset="-78"/>
              </a:rPr>
              <a:t>فهرست</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r" rtl="1"/>
            <a:r>
              <a:rPr lang="fa-IR" dirty="0" smtClean="0">
                <a:cs typeface="B Titr" panose="00000700000000000000" pitchFamily="2" charset="-78"/>
              </a:rPr>
              <a:t>مقدمه</a:t>
            </a:r>
          </a:p>
          <a:p>
            <a:pPr algn="r" rtl="1"/>
            <a:r>
              <a:rPr lang="fa-IR" dirty="0" smtClean="0">
                <a:cs typeface="B Titr" panose="00000700000000000000" pitchFamily="2" charset="-78"/>
              </a:rPr>
              <a:t>کاربرد ها</a:t>
            </a:r>
          </a:p>
          <a:p>
            <a:pPr algn="r" rtl="1"/>
            <a:r>
              <a:rPr lang="fa-IR" dirty="0" smtClean="0">
                <a:cs typeface="B Titr" panose="00000700000000000000" pitchFamily="2" charset="-78"/>
              </a:rPr>
              <a:t>تکنولوژی ها</a:t>
            </a:r>
          </a:p>
          <a:p>
            <a:pPr algn="r" rtl="1"/>
            <a:r>
              <a:rPr lang="fa-IR" dirty="0" smtClean="0">
                <a:cs typeface="B Titr" panose="00000700000000000000" pitchFamily="2" charset="-78"/>
              </a:rPr>
              <a:t>چالش ها</a:t>
            </a:r>
          </a:p>
          <a:p>
            <a:pPr algn="r" rtl="1"/>
            <a:r>
              <a:rPr lang="fa-IR" dirty="0" smtClean="0">
                <a:cs typeface="B Titr" panose="00000700000000000000" pitchFamily="2" charset="-78"/>
              </a:rPr>
              <a:t>معرفی نرم افزار</a:t>
            </a:r>
          </a:p>
          <a:p>
            <a:pPr algn="r" rtl="1"/>
            <a:r>
              <a:rPr lang="fa-IR" dirty="0" smtClean="0">
                <a:cs typeface="B Titr" panose="00000700000000000000" pitchFamily="2" charset="-78"/>
              </a:rPr>
              <a:t>آینده اینترنت اشیا</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4519"/>
            <a:ext cx="6029325" cy="5786133"/>
          </a:xfrm>
          <a:prstGeom prst="rect">
            <a:avLst/>
          </a:prstGeom>
        </p:spPr>
      </p:pic>
    </p:spTree>
    <p:extLst>
      <p:ext uri="{BB962C8B-B14F-4D97-AF65-F5344CB8AC3E}">
        <p14:creationId xmlns:p14="http://schemas.microsoft.com/office/powerpoint/2010/main" val="2670917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1127934" y="1228807"/>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چالش ها</a:t>
            </a:r>
            <a:endParaRPr lang="en-US" sz="2400" dirty="0">
              <a:cs typeface="B Titr" panose="00000700000000000000" pitchFamily="2" charset="-78"/>
            </a:endParaRPr>
          </a:p>
        </p:txBody>
      </p:sp>
    </p:spTree>
    <p:extLst>
      <p:ext uri="{BB962C8B-B14F-4D97-AF65-F5344CB8AC3E}">
        <p14:creationId xmlns:p14="http://schemas.microsoft.com/office/powerpoint/2010/main" val="3006185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 and Discussion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245" y="0"/>
            <a:ext cx="9532813" cy="6858000"/>
          </a:xfrm>
        </p:spPr>
      </p:pic>
    </p:spTree>
    <p:extLst>
      <p:ext uri="{BB962C8B-B14F-4D97-AF65-F5344CB8AC3E}">
        <p14:creationId xmlns:p14="http://schemas.microsoft.com/office/powerpoint/2010/main" val="187080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323849" y="330013"/>
            <a:ext cx="8496300" cy="202337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glow rad="228600">
                    <a:schemeClr val="accent5">
                      <a:satMod val="175000"/>
                      <a:alpha val="40000"/>
                    </a:schemeClr>
                  </a:glow>
                </a:effectLst>
              </a:rPr>
              <a:t>The End</a:t>
            </a:r>
          </a:p>
          <a:p>
            <a:pPr algn="ctr">
              <a:lnSpc>
                <a:spcPct val="150000"/>
              </a:lnSpc>
            </a:pPr>
            <a:r>
              <a:rPr lang="en-US" sz="5400" b="1" dirty="0" smtClean="0">
                <a:ln w="12700">
                  <a:solidFill>
                    <a:schemeClr val="accent5"/>
                  </a:solidFill>
                  <a:prstDash val="solid"/>
                </a:ln>
                <a:pattFill prst="ltDnDiag">
                  <a:fgClr>
                    <a:schemeClr val="accent5">
                      <a:lumMod val="60000"/>
                      <a:lumOff val="40000"/>
                    </a:schemeClr>
                  </a:fgClr>
                  <a:bgClr>
                    <a:schemeClr val="bg1"/>
                  </a:bgClr>
                </a:pattFill>
                <a:effectLst>
                  <a:glow rad="228600">
                    <a:schemeClr val="accent5">
                      <a:satMod val="175000"/>
                      <a:alpha val="40000"/>
                    </a:schemeClr>
                  </a:glow>
                </a:effectLst>
              </a:rPr>
              <a:t>Thanks for your attention</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glow rad="228600">
                  <a:schemeClr val="accent5">
                    <a:satMod val="175000"/>
                    <a:alpha val="40000"/>
                  </a:schemeClr>
                </a:glow>
              </a:effectLst>
            </a:endParaRPr>
          </a:p>
        </p:txBody>
      </p:sp>
    </p:spTree>
    <p:extLst>
      <p:ext uri="{BB962C8B-B14F-4D97-AF65-F5344CB8AC3E}">
        <p14:creationId xmlns:p14="http://schemas.microsoft.com/office/powerpoint/2010/main" val="3067730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مقدمه</a:t>
            </a:r>
            <a:endParaRPr lang="en-US" dirty="0">
              <a:cs typeface="B Titr" panose="00000700000000000000" pitchFamily="2" charset="-78"/>
            </a:endParaRPr>
          </a:p>
        </p:txBody>
      </p:sp>
      <p:sp>
        <p:nvSpPr>
          <p:cNvPr id="3" name="Content Placeholder 2"/>
          <p:cNvSpPr>
            <a:spLocks noGrp="1"/>
          </p:cNvSpPr>
          <p:nvPr>
            <p:ph idx="1"/>
          </p:nvPr>
        </p:nvSpPr>
        <p:spPr>
          <a:xfrm>
            <a:off x="1088686" y="2369053"/>
            <a:ext cx="7202456" cy="3039419"/>
          </a:xfrm>
        </p:spPr>
        <p:txBody>
          <a:bodyPr>
            <a:normAutofit fontScale="85000" lnSpcReduction="10000"/>
          </a:bodyPr>
          <a:lstStyle/>
          <a:p>
            <a:pPr algn="r" rtl="1"/>
            <a:r>
              <a:rPr lang="fa-IR" dirty="0" smtClean="0">
                <a:cs typeface="0 Nazanin Bold" panose="00000700000000000000" pitchFamily="2" charset="-78"/>
              </a:rPr>
              <a:t>اینترنت اشیا چیست؟</a:t>
            </a:r>
          </a:p>
          <a:p>
            <a:pPr lvl="1" algn="r" rtl="1"/>
            <a:r>
              <a:rPr lang="fa-IR" dirty="0" smtClean="0">
                <a:cs typeface="0 Nazanin Bold" panose="00000700000000000000" pitchFamily="2" charset="-78"/>
              </a:rPr>
              <a:t>اینترنت اشیا یا چیزنت (</a:t>
            </a:r>
            <a:r>
              <a:rPr lang="en-US" dirty="0" smtClean="0">
                <a:cs typeface="0 Nazanin Bold" panose="00000700000000000000" pitchFamily="2" charset="-78"/>
              </a:rPr>
              <a:t>Internet of Things</a:t>
            </a:r>
            <a:r>
              <a:rPr lang="fa-IR" dirty="0" smtClean="0">
                <a:cs typeface="0 Nazanin Bold" panose="00000700000000000000" pitchFamily="2" charset="-78"/>
              </a:rPr>
              <a:t> یا به اختصار </a:t>
            </a:r>
            <a:r>
              <a:rPr lang="en-US" dirty="0" smtClean="0">
                <a:cs typeface="0 Nazanin Bold" panose="00000700000000000000" pitchFamily="2" charset="-78"/>
              </a:rPr>
              <a:t>IOT</a:t>
            </a:r>
            <a:r>
              <a:rPr lang="fa-IR" dirty="0">
                <a:cs typeface="0 Nazanin Bold" panose="00000700000000000000" pitchFamily="2" charset="-78"/>
              </a:rPr>
              <a:t>) به طور کلی اشاره دارد به بسیاری از اشیا و وسایل محیط پیرامون‌مان که به شبکه اینترنت متصل شده و با کمک نرم افزار ها و سنسور ها </a:t>
            </a:r>
            <a:r>
              <a:rPr lang="fa-IR" dirty="0" smtClean="0">
                <a:cs typeface="0 Nazanin Bold" panose="00000700000000000000" pitchFamily="2" charset="-78"/>
              </a:rPr>
              <a:t>اطلاعات را ذخیره کرده </a:t>
            </a:r>
            <a:r>
              <a:rPr lang="fa-IR" dirty="0">
                <a:cs typeface="0 Nazanin Bold" panose="00000700000000000000" pitchFamily="2" charset="-78"/>
              </a:rPr>
              <a:t>و با دستگاه های دیگر به اشتراک </a:t>
            </a:r>
            <a:r>
              <a:rPr lang="fa-IR" dirty="0" smtClean="0">
                <a:cs typeface="0 Nazanin Bold" panose="00000700000000000000" pitchFamily="2" charset="-78"/>
              </a:rPr>
              <a:t> می گذارد </a:t>
            </a:r>
            <a:r>
              <a:rPr lang="fa-IR" dirty="0">
                <a:cs typeface="0 Nazanin Bold" panose="00000700000000000000" pitchFamily="2" charset="-78"/>
              </a:rPr>
              <a:t>همچنین میتوان آن ها را با اپلیکیشن‌های موجود در تلفن‌های هوشمند و تبلت کنترل و مدیریت </a:t>
            </a:r>
            <a:r>
              <a:rPr lang="fa-IR" dirty="0" smtClean="0">
                <a:cs typeface="0 Nazanin Bold" panose="00000700000000000000" pitchFamily="2" charset="-78"/>
              </a:rPr>
              <a:t>کرد.</a:t>
            </a:r>
          </a:p>
          <a:p>
            <a:pPr algn="r" rtl="1"/>
            <a:r>
              <a:rPr lang="fa-IR" dirty="0">
                <a:cs typeface="0 Nazanin Bold" panose="00000700000000000000" pitchFamily="2" charset="-78"/>
              </a:rPr>
              <a:t>با این‌‎که فعالیت در حوزه‌ی فناوری اینترنت اشیاء از اوایل دهه ۹۰ میلادی آغاز شد، اما اصطلاح "اینترنت اشیاء" برای نخستین بار در سال ۱۹۹۹ توسط کوین اشتون مورد استفاده قرار گرفت و جهانی را توصیف کرد که در آن هر چیزی، از جمله اشیا بی جان، برای خود هویت دیجیتال داشته باشند و به کامپیوترها اجازه دهند آن‌ها را سازماندهی و مدیریت کنند. اینترنت در حال حاضر همه مردم را به هم متصل می‌کند ولی با اینترنت اشیاء تمام اشیاء به هم متصل می‌شوند.</a:t>
            </a:r>
          </a:p>
        </p:txBody>
      </p:sp>
    </p:spTree>
    <p:extLst>
      <p:ext uri="{BB962C8B-B14F-4D97-AF65-F5344CB8AC3E}">
        <p14:creationId xmlns:p14="http://schemas.microsoft.com/office/powerpoint/2010/main" val="117216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75217" y="453372"/>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2400" dirty="0">
                <a:latin typeface="+mn-lt"/>
              </a:rPr>
              <a:t>More Connected Devices Than People</a:t>
            </a:r>
            <a:endParaRPr lang="en-US" sz="2400" dirty="0">
              <a:latin typeface="+mn-lt"/>
            </a:endParaRPr>
          </a:p>
        </p:txBody>
      </p:sp>
      <p:sp>
        <p:nvSpPr>
          <p:cNvPr id="3" name="object 2"/>
          <p:cNvSpPr/>
          <p:nvPr/>
        </p:nvSpPr>
        <p:spPr>
          <a:xfrm>
            <a:off x="3940602" y="4551903"/>
            <a:ext cx="3792379" cy="287179"/>
          </a:xfrm>
          <a:custGeom>
            <a:avLst/>
            <a:gdLst/>
            <a:ahLst/>
            <a:cxnLst/>
            <a:rect l="l" t="t" r="r" b="b"/>
            <a:pathLst>
              <a:path w="5056505" h="382904">
                <a:moveTo>
                  <a:pt x="0" y="382587"/>
                </a:moveTo>
                <a:lnTo>
                  <a:pt x="5056186" y="382587"/>
                </a:lnTo>
                <a:lnTo>
                  <a:pt x="5056186" y="0"/>
                </a:lnTo>
                <a:lnTo>
                  <a:pt x="0" y="0"/>
                </a:lnTo>
                <a:lnTo>
                  <a:pt x="0" y="382587"/>
                </a:lnTo>
                <a:close/>
              </a:path>
            </a:pathLst>
          </a:custGeom>
          <a:solidFill>
            <a:srgbClr val="FEEEE1"/>
          </a:solidFill>
        </p:spPr>
        <p:txBody>
          <a:bodyPr wrap="square" lIns="0" tIns="0" rIns="0" bIns="0" rtlCol="0"/>
          <a:lstStyle/>
          <a:p>
            <a:endParaRPr sz="1350">
              <a:solidFill>
                <a:prstClr val="black"/>
              </a:solidFill>
            </a:endParaRPr>
          </a:p>
        </p:txBody>
      </p:sp>
      <p:sp>
        <p:nvSpPr>
          <p:cNvPr id="4" name="object 3"/>
          <p:cNvSpPr/>
          <p:nvPr/>
        </p:nvSpPr>
        <p:spPr>
          <a:xfrm>
            <a:off x="2220146" y="4551903"/>
            <a:ext cx="813435" cy="287179"/>
          </a:xfrm>
          <a:custGeom>
            <a:avLst/>
            <a:gdLst/>
            <a:ahLst/>
            <a:cxnLst/>
            <a:rect l="l" t="t" r="r" b="b"/>
            <a:pathLst>
              <a:path w="1084580" h="382904">
                <a:moveTo>
                  <a:pt x="0" y="382587"/>
                </a:moveTo>
                <a:lnTo>
                  <a:pt x="1084262" y="382587"/>
                </a:lnTo>
                <a:lnTo>
                  <a:pt x="1084262" y="0"/>
                </a:lnTo>
                <a:lnTo>
                  <a:pt x="0" y="0"/>
                </a:lnTo>
                <a:lnTo>
                  <a:pt x="0" y="382587"/>
                </a:lnTo>
                <a:close/>
              </a:path>
            </a:pathLst>
          </a:custGeom>
          <a:solidFill>
            <a:srgbClr val="FEEEE1"/>
          </a:solidFill>
        </p:spPr>
        <p:txBody>
          <a:bodyPr wrap="square" lIns="0" tIns="0" rIns="0" bIns="0" rtlCol="0"/>
          <a:lstStyle/>
          <a:p>
            <a:endParaRPr sz="1350">
              <a:solidFill>
                <a:prstClr val="black"/>
              </a:solidFill>
            </a:endParaRPr>
          </a:p>
        </p:txBody>
      </p:sp>
      <p:sp>
        <p:nvSpPr>
          <p:cNvPr id="5" name="object 4"/>
          <p:cNvSpPr/>
          <p:nvPr/>
        </p:nvSpPr>
        <p:spPr>
          <a:xfrm>
            <a:off x="2220148" y="2052782"/>
            <a:ext cx="5512594" cy="287179"/>
          </a:xfrm>
          <a:custGeom>
            <a:avLst/>
            <a:gdLst/>
            <a:ahLst/>
            <a:cxnLst/>
            <a:rect l="l" t="t" r="r" b="b"/>
            <a:pathLst>
              <a:path w="7350125" h="382905">
                <a:moveTo>
                  <a:pt x="0" y="0"/>
                </a:moveTo>
                <a:lnTo>
                  <a:pt x="7350123" y="0"/>
                </a:lnTo>
                <a:lnTo>
                  <a:pt x="7350123" y="382587"/>
                </a:lnTo>
                <a:lnTo>
                  <a:pt x="0" y="382587"/>
                </a:lnTo>
                <a:lnTo>
                  <a:pt x="0" y="0"/>
                </a:lnTo>
                <a:close/>
              </a:path>
            </a:pathLst>
          </a:custGeom>
          <a:solidFill>
            <a:srgbClr val="D0E1F4"/>
          </a:solidFill>
        </p:spPr>
        <p:txBody>
          <a:bodyPr wrap="square" lIns="0" tIns="0" rIns="0" bIns="0" rtlCol="0"/>
          <a:lstStyle/>
          <a:p>
            <a:endParaRPr sz="1350">
              <a:solidFill>
                <a:prstClr val="black"/>
              </a:solidFill>
            </a:endParaRPr>
          </a:p>
        </p:txBody>
      </p:sp>
      <p:sp>
        <p:nvSpPr>
          <p:cNvPr id="6" name="object 5"/>
          <p:cNvSpPr/>
          <p:nvPr/>
        </p:nvSpPr>
        <p:spPr>
          <a:xfrm>
            <a:off x="3189316" y="2350437"/>
            <a:ext cx="2060972" cy="2059780"/>
          </a:xfrm>
          <a:prstGeom prst="rect">
            <a:avLst/>
          </a:prstGeom>
          <a:blipFill>
            <a:blip r:embed="rId2" cstate="print"/>
            <a:stretch>
              <a:fillRect/>
            </a:stretch>
          </a:blipFill>
        </p:spPr>
        <p:txBody>
          <a:bodyPr wrap="square" lIns="0" tIns="0" rIns="0" bIns="0" rtlCol="0"/>
          <a:lstStyle/>
          <a:p>
            <a:endParaRPr sz="1350">
              <a:solidFill>
                <a:prstClr val="black"/>
              </a:solidFill>
            </a:endParaRPr>
          </a:p>
        </p:txBody>
      </p:sp>
      <p:sp>
        <p:nvSpPr>
          <p:cNvPr id="7" name="object 6"/>
          <p:cNvSpPr/>
          <p:nvPr/>
        </p:nvSpPr>
        <p:spPr>
          <a:xfrm>
            <a:off x="1735563" y="2350437"/>
            <a:ext cx="2060971" cy="2059780"/>
          </a:xfrm>
          <a:prstGeom prst="rect">
            <a:avLst/>
          </a:prstGeom>
          <a:blipFill>
            <a:blip r:embed="rId2" cstate="print"/>
            <a:stretch>
              <a:fillRect/>
            </a:stretch>
          </a:blipFill>
        </p:spPr>
        <p:txBody>
          <a:bodyPr wrap="square" lIns="0" tIns="0" rIns="0" bIns="0" rtlCol="0"/>
          <a:lstStyle/>
          <a:p>
            <a:endParaRPr sz="1350">
              <a:solidFill>
                <a:prstClr val="black"/>
              </a:solidFill>
            </a:endParaRPr>
          </a:p>
        </p:txBody>
      </p:sp>
      <p:sp>
        <p:nvSpPr>
          <p:cNvPr id="8" name="object 7"/>
          <p:cNvSpPr/>
          <p:nvPr/>
        </p:nvSpPr>
        <p:spPr>
          <a:xfrm>
            <a:off x="6230171" y="2350437"/>
            <a:ext cx="2060972" cy="2059780"/>
          </a:xfrm>
          <a:prstGeom prst="rect">
            <a:avLst/>
          </a:prstGeom>
          <a:blipFill>
            <a:blip r:embed="rId2" cstate="print"/>
            <a:stretch>
              <a:fillRect/>
            </a:stretch>
          </a:blipFill>
        </p:spPr>
        <p:txBody>
          <a:bodyPr wrap="square" lIns="0" tIns="0" rIns="0" bIns="0" rtlCol="0"/>
          <a:lstStyle/>
          <a:p>
            <a:endParaRPr sz="1350">
              <a:solidFill>
                <a:prstClr val="black"/>
              </a:solidFill>
            </a:endParaRPr>
          </a:p>
        </p:txBody>
      </p:sp>
      <p:sp>
        <p:nvSpPr>
          <p:cNvPr id="9" name="object 8"/>
          <p:cNvSpPr/>
          <p:nvPr/>
        </p:nvSpPr>
        <p:spPr>
          <a:xfrm>
            <a:off x="4777610" y="2350437"/>
            <a:ext cx="2059780" cy="2059780"/>
          </a:xfrm>
          <a:prstGeom prst="rect">
            <a:avLst/>
          </a:prstGeom>
          <a:blipFill>
            <a:blip r:embed="rId2" cstate="print"/>
            <a:stretch>
              <a:fillRect/>
            </a:stretch>
          </a:blipFill>
        </p:spPr>
        <p:txBody>
          <a:bodyPr wrap="square" lIns="0" tIns="0" rIns="0" bIns="0" rtlCol="0"/>
          <a:lstStyle/>
          <a:p>
            <a:endParaRPr sz="1350">
              <a:solidFill>
                <a:prstClr val="black"/>
              </a:solidFill>
            </a:endParaRPr>
          </a:p>
        </p:txBody>
      </p:sp>
      <p:sp>
        <p:nvSpPr>
          <p:cNvPr id="10" name="object 9"/>
          <p:cNvSpPr txBox="1"/>
          <p:nvPr/>
        </p:nvSpPr>
        <p:spPr>
          <a:xfrm>
            <a:off x="2220148" y="1582484"/>
            <a:ext cx="5512594" cy="242373"/>
          </a:xfrm>
          <a:prstGeom prst="rect">
            <a:avLst/>
          </a:prstGeom>
          <a:solidFill>
            <a:srgbClr val="D0E1F4"/>
          </a:solidFill>
        </p:spPr>
        <p:txBody>
          <a:bodyPr vert="horz" wrap="square" lIns="0" tIns="34289" rIns="0" bIns="0" rtlCol="0">
            <a:spAutoFit/>
          </a:bodyPr>
          <a:lstStyle/>
          <a:p>
            <a:pPr marL="141920">
              <a:spcBef>
                <a:spcPts val="269"/>
              </a:spcBef>
              <a:tabLst>
                <a:tab pos="1644450" algn="l"/>
                <a:tab pos="3098405" algn="l"/>
                <a:tab pos="4685231" algn="l"/>
              </a:tabLst>
            </a:pPr>
            <a:r>
              <a:rPr sz="2025" baseline="-3086" dirty="0">
                <a:solidFill>
                  <a:prstClr val="black"/>
                </a:solidFill>
                <a:cs typeface="Arial"/>
              </a:rPr>
              <a:t>6.3</a:t>
            </a:r>
            <a:r>
              <a:rPr sz="2025" spc="28" baseline="-3086" dirty="0">
                <a:solidFill>
                  <a:prstClr val="black"/>
                </a:solidFill>
                <a:cs typeface="Arial"/>
              </a:rPr>
              <a:t> </a:t>
            </a:r>
            <a:r>
              <a:rPr sz="2025" spc="5" baseline="-3086" dirty="0">
                <a:solidFill>
                  <a:prstClr val="black"/>
                </a:solidFill>
                <a:cs typeface="Arial"/>
              </a:rPr>
              <a:t>Billion	</a:t>
            </a:r>
            <a:r>
              <a:rPr sz="1350" dirty="0">
                <a:solidFill>
                  <a:prstClr val="black"/>
                </a:solidFill>
                <a:cs typeface="Arial"/>
              </a:rPr>
              <a:t>6.8</a:t>
            </a:r>
            <a:r>
              <a:rPr sz="1350" spc="19" dirty="0">
                <a:solidFill>
                  <a:prstClr val="black"/>
                </a:solidFill>
                <a:cs typeface="Arial"/>
              </a:rPr>
              <a:t> </a:t>
            </a:r>
            <a:r>
              <a:rPr sz="1350" spc="4" dirty="0">
                <a:solidFill>
                  <a:prstClr val="black"/>
                </a:solidFill>
                <a:cs typeface="Arial"/>
              </a:rPr>
              <a:t>Billion	</a:t>
            </a:r>
            <a:r>
              <a:rPr sz="2025" baseline="-3086" dirty="0">
                <a:solidFill>
                  <a:prstClr val="black"/>
                </a:solidFill>
                <a:cs typeface="Arial"/>
              </a:rPr>
              <a:t>7.2</a:t>
            </a:r>
            <a:r>
              <a:rPr sz="2025" spc="28" baseline="-3086" dirty="0">
                <a:solidFill>
                  <a:prstClr val="black"/>
                </a:solidFill>
                <a:cs typeface="Arial"/>
              </a:rPr>
              <a:t> </a:t>
            </a:r>
            <a:r>
              <a:rPr sz="2025" spc="5" baseline="-3086" dirty="0">
                <a:solidFill>
                  <a:prstClr val="black"/>
                </a:solidFill>
                <a:cs typeface="Arial"/>
              </a:rPr>
              <a:t>Billion	</a:t>
            </a:r>
            <a:r>
              <a:rPr sz="1350" dirty="0">
                <a:solidFill>
                  <a:prstClr val="black"/>
                </a:solidFill>
                <a:cs typeface="Arial"/>
              </a:rPr>
              <a:t>7.6</a:t>
            </a:r>
            <a:r>
              <a:rPr sz="1350" spc="-56" dirty="0">
                <a:solidFill>
                  <a:prstClr val="black"/>
                </a:solidFill>
                <a:cs typeface="Arial"/>
              </a:rPr>
              <a:t> </a:t>
            </a:r>
            <a:r>
              <a:rPr sz="1350" spc="4" dirty="0">
                <a:solidFill>
                  <a:prstClr val="black"/>
                </a:solidFill>
                <a:cs typeface="Arial"/>
              </a:rPr>
              <a:t>Billion</a:t>
            </a:r>
            <a:endParaRPr sz="1350">
              <a:solidFill>
                <a:prstClr val="black"/>
              </a:solidFill>
              <a:cs typeface="Arial"/>
            </a:endParaRPr>
          </a:p>
        </p:txBody>
      </p:sp>
      <p:sp>
        <p:nvSpPr>
          <p:cNvPr id="11" name="object 10"/>
          <p:cNvSpPr txBox="1"/>
          <p:nvPr/>
        </p:nvSpPr>
        <p:spPr>
          <a:xfrm>
            <a:off x="2362546" y="2112072"/>
            <a:ext cx="829151" cy="205184"/>
          </a:xfrm>
          <a:prstGeom prst="rect">
            <a:avLst/>
          </a:prstGeom>
        </p:spPr>
        <p:txBody>
          <a:bodyPr vert="horz" wrap="square" lIns="0" tIns="0" rIns="0" bIns="0" rtlCol="0">
            <a:spAutoFit/>
          </a:bodyPr>
          <a:lstStyle/>
          <a:p>
            <a:pPr>
              <a:lnSpc>
                <a:spcPts val="1598"/>
              </a:lnSpc>
            </a:pPr>
            <a:r>
              <a:rPr sz="1350" spc="-4" dirty="0">
                <a:solidFill>
                  <a:prstClr val="black"/>
                </a:solidFill>
                <a:cs typeface="Arial"/>
              </a:rPr>
              <a:t>500</a:t>
            </a:r>
            <a:r>
              <a:rPr sz="1350" spc="-45" dirty="0">
                <a:solidFill>
                  <a:prstClr val="black"/>
                </a:solidFill>
                <a:cs typeface="Arial"/>
              </a:rPr>
              <a:t> </a:t>
            </a:r>
            <a:r>
              <a:rPr sz="1350" spc="8" dirty="0">
                <a:solidFill>
                  <a:prstClr val="black"/>
                </a:solidFill>
                <a:cs typeface="Arial"/>
              </a:rPr>
              <a:t>Million</a:t>
            </a:r>
            <a:endParaRPr sz="1350">
              <a:solidFill>
                <a:prstClr val="black"/>
              </a:solidFill>
              <a:cs typeface="Arial"/>
            </a:endParaRPr>
          </a:p>
        </p:txBody>
      </p:sp>
      <p:sp>
        <p:nvSpPr>
          <p:cNvPr id="12" name="object 11"/>
          <p:cNvSpPr txBox="1"/>
          <p:nvPr/>
        </p:nvSpPr>
        <p:spPr>
          <a:xfrm>
            <a:off x="3865115" y="2112072"/>
            <a:ext cx="844868" cy="205184"/>
          </a:xfrm>
          <a:prstGeom prst="rect">
            <a:avLst/>
          </a:prstGeom>
        </p:spPr>
        <p:txBody>
          <a:bodyPr vert="horz" wrap="square" lIns="0" tIns="0" rIns="0" bIns="0" rtlCol="0">
            <a:spAutoFit/>
          </a:bodyPr>
          <a:lstStyle/>
          <a:p>
            <a:pPr>
              <a:lnSpc>
                <a:spcPts val="1598"/>
              </a:lnSpc>
            </a:pPr>
            <a:r>
              <a:rPr sz="1350" spc="-4" dirty="0">
                <a:solidFill>
                  <a:prstClr val="black"/>
                </a:solidFill>
                <a:cs typeface="Arial"/>
              </a:rPr>
              <a:t>12.5</a:t>
            </a:r>
            <a:r>
              <a:rPr sz="1350" spc="-41" dirty="0">
                <a:solidFill>
                  <a:prstClr val="black"/>
                </a:solidFill>
                <a:cs typeface="Arial"/>
              </a:rPr>
              <a:t> </a:t>
            </a:r>
            <a:r>
              <a:rPr sz="1350" spc="4" dirty="0">
                <a:solidFill>
                  <a:prstClr val="black"/>
                </a:solidFill>
                <a:cs typeface="Arial"/>
              </a:rPr>
              <a:t>Billion</a:t>
            </a:r>
            <a:endParaRPr sz="1350">
              <a:solidFill>
                <a:prstClr val="black"/>
              </a:solidFill>
              <a:cs typeface="Arial"/>
            </a:endParaRPr>
          </a:p>
        </p:txBody>
      </p:sp>
      <p:sp>
        <p:nvSpPr>
          <p:cNvPr id="13" name="object 12"/>
          <p:cNvSpPr txBox="1"/>
          <p:nvPr/>
        </p:nvSpPr>
        <p:spPr>
          <a:xfrm>
            <a:off x="5318868" y="2087070"/>
            <a:ext cx="2288858" cy="205184"/>
          </a:xfrm>
          <a:prstGeom prst="rect">
            <a:avLst/>
          </a:prstGeom>
        </p:spPr>
        <p:txBody>
          <a:bodyPr vert="horz" wrap="square" lIns="0" tIns="0" rIns="0" bIns="0" rtlCol="0">
            <a:spAutoFit/>
          </a:bodyPr>
          <a:lstStyle/>
          <a:p>
            <a:pPr>
              <a:lnSpc>
                <a:spcPts val="1598"/>
              </a:lnSpc>
              <a:tabLst>
                <a:tab pos="1586825" algn="l"/>
              </a:tabLst>
            </a:pPr>
            <a:r>
              <a:rPr sz="1350" spc="-4" dirty="0">
                <a:solidFill>
                  <a:prstClr val="black"/>
                </a:solidFill>
                <a:cs typeface="Arial"/>
              </a:rPr>
              <a:t>25</a:t>
            </a:r>
            <a:r>
              <a:rPr sz="1350" spc="26" dirty="0">
                <a:solidFill>
                  <a:prstClr val="black"/>
                </a:solidFill>
                <a:cs typeface="Arial"/>
              </a:rPr>
              <a:t> </a:t>
            </a:r>
            <a:r>
              <a:rPr sz="1350" spc="4" dirty="0">
                <a:solidFill>
                  <a:prstClr val="black"/>
                </a:solidFill>
                <a:cs typeface="Arial"/>
              </a:rPr>
              <a:t>Billion	</a:t>
            </a:r>
            <a:r>
              <a:rPr sz="1350" spc="-4" dirty="0">
                <a:solidFill>
                  <a:prstClr val="black"/>
                </a:solidFill>
                <a:cs typeface="Arial"/>
              </a:rPr>
              <a:t>50</a:t>
            </a:r>
            <a:r>
              <a:rPr sz="1350" spc="-49" dirty="0">
                <a:solidFill>
                  <a:prstClr val="black"/>
                </a:solidFill>
                <a:cs typeface="Arial"/>
              </a:rPr>
              <a:t> </a:t>
            </a:r>
            <a:r>
              <a:rPr sz="1350" spc="4" dirty="0">
                <a:solidFill>
                  <a:prstClr val="black"/>
                </a:solidFill>
                <a:cs typeface="Arial"/>
              </a:rPr>
              <a:t>Billion</a:t>
            </a:r>
            <a:endParaRPr sz="1350">
              <a:solidFill>
                <a:prstClr val="black"/>
              </a:solidFill>
              <a:cs typeface="Arial"/>
            </a:endParaRPr>
          </a:p>
        </p:txBody>
      </p:sp>
      <p:sp>
        <p:nvSpPr>
          <p:cNvPr id="14" name="object 13"/>
          <p:cNvSpPr txBox="1"/>
          <p:nvPr/>
        </p:nvSpPr>
        <p:spPr>
          <a:xfrm>
            <a:off x="1237407" y="1459132"/>
            <a:ext cx="869633" cy="910506"/>
          </a:xfrm>
          <a:prstGeom prst="rect">
            <a:avLst/>
          </a:prstGeom>
        </p:spPr>
        <p:txBody>
          <a:bodyPr vert="horz" wrap="square" lIns="0" tIns="0" rIns="0" bIns="0" rtlCol="0">
            <a:spAutoFit/>
          </a:bodyPr>
          <a:lstStyle/>
          <a:p>
            <a:pPr marL="9525" marR="3810" indent="405755" algn="r">
              <a:lnSpc>
                <a:spcPts val="1575"/>
              </a:lnSpc>
            </a:pPr>
            <a:r>
              <a:rPr sz="1350" spc="-105" dirty="0">
                <a:solidFill>
                  <a:prstClr val="black"/>
                </a:solidFill>
                <a:cs typeface="Arial"/>
              </a:rPr>
              <a:t>W</a:t>
            </a:r>
            <a:r>
              <a:rPr sz="1350" spc="15" dirty="0">
                <a:solidFill>
                  <a:prstClr val="black"/>
                </a:solidFill>
                <a:cs typeface="Arial"/>
              </a:rPr>
              <a:t>orld </a:t>
            </a:r>
            <a:r>
              <a:rPr sz="1350" spc="11" dirty="0">
                <a:solidFill>
                  <a:prstClr val="black"/>
                </a:solidFill>
                <a:cs typeface="Arial"/>
              </a:rPr>
              <a:t> </a:t>
            </a:r>
            <a:r>
              <a:rPr sz="1350" spc="8" dirty="0">
                <a:solidFill>
                  <a:prstClr val="black"/>
                </a:solidFill>
                <a:cs typeface="Arial"/>
              </a:rPr>
              <a:t>Population</a:t>
            </a:r>
            <a:endParaRPr sz="1350" dirty="0">
              <a:solidFill>
                <a:prstClr val="black"/>
              </a:solidFill>
              <a:cs typeface="Arial"/>
            </a:endParaRPr>
          </a:p>
          <a:p>
            <a:pPr marL="247644" marR="9049" indent="-238119" algn="r">
              <a:lnSpc>
                <a:spcPts val="1575"/>
              </a:lnSpc>
              <a:spcBef>
                <a:spcPts val="664"/>
              </a:spcBef>
            </a:pPr>
            <a:r>
              <a:rPr sz="1350" spc="11" dirty="0">
                <a:solidFill>
                  <a:prstClr val="black"/>
                </a:solidFill>
                <a:cs typeface="Arial"/>
              </a:rPr>
              <a:t>Connected  </a:t>
            </a:r>
            <a:r>
              <a:rPr sz="1350" spc="-4" dirty="0">
                <a:solidFill>
                  <a:prstClr val="black"/>
                </a:solidFill>
                <a:cs typeface="Arial"/>
              </a:rPr>
              <a:t>Devices</a:t>
            </a:r>
            <a:endParaRPr sz="1350" dirty="0">
              <a:solidFill>
                <a:prstClr val="black"/>
              </a:solidFill>
              <a:cs typeface="Arial"/>
            </a:endParaRPr>
          </a:p>
        </p:txBody>
      </p:sp>
      <p:sp>
        <p:nvSpPr>
          <p:cNvPr id="15" name="object 14"/>
          <p:cNvSpPr txBox="1"/>
          <p:nvPr/>
        </p:nvSpPr>
        <p:spPr>
          <a:xfrm>
            <a:off x="1237871" y="4520778"/>
            <a:ext cx="866775" cy="623248"/>
          </a:xfrm>
          <a:prstGeom prst="rect">
            <a:avLst/>
          </a:prstGeom>
        </p:spPr>
        <p:txBody>
          <a:bodyPr vert="horz" wrap="square" lIns="0" tIns="0" rIns="0" bIns="0" rtlCol="0">
            <a:spAutoFit/>
          </a:bodyPr>
          <a:lstStyle/>
          <a:p>
            <a:pPr marL="9525" marR="3810" algn="r">
              <a:lnSpc>
                <a:spcPct val="99500"/>
              </a:lnSpc>
            </a:pPr>
            <a:r>
              <a:rPr sz="1350" spc="11" dirty="0">
                <a:solidFill>
                  <a:prstClr val="black"/>
                </a:solidFill>
                <a:cs typeface="Arial"/>
              </a:rPr>
              <a:t>Connected  </a:t>
            </a:r>
            <a:r>
              <a:rPr sz="1350" spc="-4" dirty="0">
                <a:solidFill>
                  <a:prstClr val="black"/>
                </a:solidFill>
                <a:cs typeface="Arial"/>
              </a:rPr>
              <a:t>Devices  </a:t>
            </a:r>
            <a:r>
              <a:rPr sz="1350" spc="-19" dirty="0">
                <a:solidFill>
                  <a:prstClr val="black"/>
                </a:solidFill>
                <a:cs typeface="Arial"/>
              </a:rPr>
              <a:t>Per</a:t>
            </a:r>
            <a:r>
              <a:rPr sz="1350" spc="-56" dirty="0">
                <a:solidFill>
                  <a:prstClr val="black"/>
                </a:solidFill>
                <a:cs typeface="Arial"/>
              </a:rPr>
              <a:t> </a:t>
            </a:r>
            <a:r>
              <a:rPr sz="1350" spc="-8" dirty="0">
                <a:solidFill>
                  <a:prstClr val="black"/>
                </a:solidFill>
                <a:cs typeface="Arial"/>
              </a:rPr>
              <a:t>Person</a:t>
            </a:r>
            <a:endParaRPr sz="1350" dirty="0">
              <a:solidFill>
                <a:prstClr val="black"/>
              </a:solidFill>
              <a:cs typeface="Arial"/>
            </a:endParaRPr>
          </a:p>
        </p:txBody>
      </p:sp>
      <p:sp>
        <p:nvSpPr>
          <p:cNvPr id="16" name="object 15"/>
          <p:cNvSpPr txBox="1"/>
          <p:nvPr/>
        </p:nvSpPr>
        <p:spPr>
          <a:xfrm>
            <a:off x="2538759" y="4605242"/>
            <a:ext cx="352901" cy="207749"/>
          </a:xfrm>
          <a:prstGeom prst="rect">
            <a:avLst/>
          </a:prstGeom>
        </p:spPr>
        <p:txBody>
          <a:bodyPr vert="horz" wrap="square" lIns="0" tIns="0" rIns="0" bIns="0" rtlCol="0">
            <a:spAutoFit/>
          </a:bodyPr>
          <a:lstStyle/>
          <a:p>
            <a:pPr marL="9525"/>
            <a:r>
              <a:rPr sz="1350" spc="-4" dirty="0">
                <a:solidFill>
                  <a:prstClr val="black"/>
                </a:solidFill>
                <a:cs typeface="Arial"/>
              </a:rPr>
              <a:t>0.08</a:t>
            </a:r>
            <a:endParaRPr sz="1350">
              <a:solidFill>
                <a:prstClr val="black"/>
              </a:solidFill>
              <a:cs typeface="Arial"/>
            </a:endParaRPr>
          </a:p>
        </p:txBody>
      </p:sp>
      <p:sp>
        <p:nvSpPr>
          <p:cNvPr id="17" name="object 16"/>
          <p:cNvSpPr txBox="1"/>
          <p:nvPr/>
        </p:nvSpPr>
        <p:spPr>
          <a:xfrm>
            <a:off x="4009180" y="4596908"/>
            <a:ext cx="352901" cy="207749"/>
          </a:xfrm>
          <a:prstGeom prst="rect">
            <a:avLst/>
          </a:prstGeom>
        </p:spPr>
        <p:txBody>
          <a:bodyPr vert="horz" wrap="square" lIns="0" tIns="0" rIns="0" bIns="0" rtlCol="0">
            <a:spAutoFit/>
          </a:bodyPr>
          <a:lstStyle/>
          <a:p>
            <a:pPr marL="9525"/>
            <a:r>
              <a:rPr sz="1350" spc="-4" dirty="0">
                <a:solidFill>
                  <a:prstClr val="black"/>
                </a:solidFill>
                <a:cs typeface="Arial"/>
              </a:rPr>
              <a:t>1.84</a:t>
            </a:r>
            <a:endParaRPr sz="1350" dirty="0">
              <a:solidFill>
                <a:prstClr val="black"/>
              </a:solidFill>
              <a:cs typeface="Arial"/>
            </a:endParaRPr>
          </a:p>
        </p:txBody>
      </p:sp>
      <p:sp>
        <p:nvSpPr>
          <p:cNvPr id="18" name="object 17"/>
          <p:cNvSpPr txBox="1"/>
          <p:nvPr/>
        </p:nvSpPr>
        <p:spPr>
          <a:xfrm>
            <a:off x="5628430" y="4605242"/>
            <a:ext cx="352901" cy="207749"/>
          </a:xfrm>
          <a:prstGeom prst="rect">
            <a:avLst/>
          </a:prstGeom>
        </p:spPr>
        <p:txBody>
          <a:bodyPr vert="horz" wrap="square" lIns="0" tIns="0" rIns="0" bIns="0" rtlCol="0">
            <a:spAutoFit/>
          </a:bodyPr>
          <a:lstStyle/>
          <a:p>
            <a:pPr marL="9525"/>
            <a:r>
              <a:rPr sz="1350" spc="-4" dirty="0">
                <a:solidFill>
                  <a:prstClr val="black"/>
                </a:solidFill>
                <a:cs typeface="Arial"/>
              </a:rPr>
              <a:t>3.47</a:t>
            </a:r>
            <a:endParaRPr sz="1350">
              <a:solidFill>
                <a:prstClr val="black"/>
              </a:solidFill>
              <a:cs typeface="Arial"/>
            </a:endParaRPr>
          </a:p>
        </p:txBody>
      </p:sp>
      <p:sp>
        <p:nvSpPr>
          <p:cNvPr id="19" name="object 18"/>
          <p:cNvSpPr txBox="1"/>
          <p:nvPr/>
        </p:nvSpPr>
        <p:spPr>
          <a:xfrm>
            <a:off x="7083375" y="4596908"/>
            <a:ext cx="352901" cy="207749"/>
          </a:xfrm>
          <a:prstGeom prst="rect">
            <a:avLst/>
          </a:prstGeom>
        </p:spPr>
        <p:txBody>
          <a:bodyPr vert="horz" wrap="square" lIns="0" tIns="0" rIns="0" bIns="0" rtlCol="0">
            <a:spAutoFit/>
          </a:bodyPr>
          <a:lstStyle/>
          <a:p>
            <a:pPr marL="9525"/>
            <a:r>
              <a:rPr sz="1350" spc="-4" dirty="0">
                <a:solidFill>
                  <a:prstClr val="black"/>
                </a:solidFill>
                <a:cs typeface="Arial"/>
              </a:rPr>
              <a:t>6.58</a:t>
            </a:r>
            <a:endParaRPr sz="1350">
              <a:solidFill>
                <a:prstClr val="black"/>
              </a:solidFill>
              <a:cs typeface="Arial"/>
            </a:endParaRPr>
          </a:p>
        </p:txBody>
      </p:sp>
      <p:sp>
        <p:nvSpPr>
          <p:cNvPr id="20" name="object 19"/>
          <p:cNvSpPr txBox="1"/>
          <p:nvPr/>
        </p:nvSpPr>
        <p:spPr>
          <a:xfrm>
            <a:off x="2538759" y="5176742"/>
            <a:ext cx="400526" cy="207749"/>
          </a:xfrm>
          <a:prstGeom prst="rect">
            <a:avLst/>
          </a:prstGeom>
        </p:spPr>
        <p:txBody>
          <a:bodyPr vert="horz" wrap="square" lIns="0" tIns="0" rIns="0" bIns="0" rtlCol="0">
            <a:spAutoFit/>
          </a:bodyPr>
          <a:lstStyle/>
          <a:p>
            <a:pPr marL="9525"/>
            <a:r>
              <a:rPr sz="1350" spc="-4" dirty="0">
                <a:solidFill>
                  <a:prstClr val="black"/>
                </a:solidFill>
                <a:cs typeface="Arial"/>
              </a:rPr>
              <a:t>2003</a:t>
            </a:r>
            <a:endParaRPr sz="1350">
              <a:solidFill>
                <a:prstClr val="black"/>
              </a:solidFill>
              <a:cs typeface="Arial"/>
            </a:endParaRPr>
          </a:p>
        </p:txBody>
      </p:sp>
      <p:sp>
        <p:nvSpPr>
          <p:cNvPr id="21" name="object 20"/>
          <p:cNvSpPr txBox="1"/>
          <p:nvPr/>
        </p:nvSpPr>
        <p:spPr>
          <a:xfrm>
            <a:off x="4009181" y="5176742"/>
            <a:ext cx="400526" cy="207749"/>
          </a:xfrm>
          <a:prstGeom prst="rect">
            <a:avLst/>
          </a:prstGeom>
        </p:spPr>
        <p:txBody>
          <a:bodyPr vert="horz" wrap="square" lIns="0" tIns="0" rIns="0" bIns="0" rtlCol="0">
            <a:spAutoFit/>
          </a:bodyPr>
          <a:lstStyle/>
          <a:p>
            <a:pPr marL="9525"/>
            <a:r>
              <a:rPr sz="1350" spc="-4" dirty="0">
                <a:solidFill>
                  <a:prstClr val="black"/>
                </a:solidFill>
                <a:cs typeface="Arial"/>
              </a:rPr>
              <a:t>2010</a:t>
            </a:r>
            <a:endParaRPr sz="1350">
              <a:solidFill>
                <a:prstClr val="black"/>
              </a:solidFill>
              <a:cs typeface="Arial"/>
            </a:endParaRPr>
          </a:p>
        </p:txBody>
      </p:sp>
      <p:sp>
        <p:nvSpPr>
          <p:cNvPr id="22" name="object 21"/>
          <p:cNvSpPr txBox="1"/>
          <p:nvPr/>
        </p:nvSpPr>
        <p:spPr>
          <a:xfrm>
            <a:off x="5628431" y="5149358"/>
            <a:ext cx="400526" cy="207749"/>
          </a:xfrm>
          <a:prstGeom prst="rect">
            <a:avLst/>
          </a:prstGeom>
        </p:spPr>
        <p:txBody>
          <a:bodyPr vert="horz" wrap="square" lIns="0" tIns="0" rIns="0" bIns="0" rtlCol="0">
            <a:spAutoFit/>
          </a:bodyPr>
          <a:lstStyle/>
          <a:p>
            <a:pPr marL="9525"/>
            <a:r>
              <a:rPr sz="1350" spc="-4" dirty="0">
                <a:solidFill>
                  <a:prstClr val="black"/>
                </a:solidFill>
                <a:cs typeface="Arial"/>
              </a:rPr>
              <a:t>2015</a:t>
            </a:r>
            <a:endParaRPr sz="1350">
              <a:solidFill>
                <a:prstClr val="black"/>
              </a:solidFill>
              <a:cs typeface="Arial"/>
            </a:endParaRPr>
          </a:p>
        </p:txBody>
      </p:sp>
      <p:sp>
        <p:nvSpPr>
          <p:cNvPr id="23" name="object 22"/>
          <p:cNvSpPr txBox="1"/>
          <p:nvPr/>
        </p:nvSpPr>
        <p:spPr>
          <a:xfrm>
            <a:off x="7083375" y="5151739"/>
            <a:ext cx="400526" cy="207749"/>
          </a:xfrm>
          <a:prstGeom prst="rect">
            <a:avLst/>
          </a:prstGeom>
        </p:spPr>
        <p:txBody>
          <a:bodyPr vert="horz" wrap="square" lIns="0" tIns="0" rIns="0" bIns="0" rtlCol="0">
            <a:spAutoFit/>
          </a:bodyPr>
          <a:lstStyle/>
          <a:p>
            <a:pPr marL="9525"/>
            <a:r>
              <a:rPr sz="1350" spc="-4" dirty="0">
                <a:solidFill>
                  <a:prstClr val="black"/>
                </a:solidFill>
                <a:cs typeface="Arial"/>
              </a:rPr>
              <a:t>2020</a:t>
            </a:r>
            <a:endParaRPr sz="1350">
              <a:solidFill>
                <a:prstClr val="black"/>
              </a:solidFill>
              <a:cs typeface="Arial"/>
            </a:endParaRPr>
          </a:p>
        </p:txBody>
      </p:sp>
      <p:sp>
        <p:nvSpPr>
          <p:cNvPr id="24" name="object 23"/>
          <p:cNvSpPr/>
          <p:nvPr/>
        </p:nvSpPr>
        <p:spPr>
          <a:xfrm>
            <a:off x="2293966" y="5029341"/>
            <a:ext cx="5420201" cy="0"/>
          </a:xfrm>
          <a:custGeom>
            <a:avLst/>
            <a:gdLst/>
            <a:ahLst/>
            <a:cxnLst/>
            <a:rect l="l" t="t" r="r" b="b"/>
            <a:pathLst>
              <a:path w="7226934">
                <a:moveTo>
                  <a:pt x="0" y="0"/>
                </a:moveTo>
                <a:lnTo>
                  <a:pt x="7226494" y="0"/>
                </a:lnTo>
              </a:path>
            </a:pathLst>
          </a:custGeom>
          <a:ln w="25399">
            <a:solidFill>
              <a:srgbClr val="6095C9"/>
            </a:solidFill>
          </a:ln>
        </p:spPr>
        <p:txBody>
          <a:bodyPr wrap="square" lIns="0" tIns="0" rIns="0" bIns="0" rtlCol="0"/>
          <a:lstStyle/>
          <a:p>
            <a:endParaRPr sz="1350">
              <a:solidFill>
                <a:prstClr val="black"/>
              </a:solidFill>
            </a:endParaRPr>
          </a:p>
        </p:txBody>
      </p:sp>
      <p:sp>
        <p:nvSpPr>
          <p:cNvPr id="25" name="object 24"/>
          <p:cNvSpPr/>
          <p:nvPr/>
        </p:nvSpPr>
        <p:spPr>
          <a:xfrm>
            <a:off x="7645809" y="4985128"/>
            <a:ext cx="87154" cy="88583"/>
          </a:xfrm>
          <a:custGeom>
            <a:avLst/>
            <a:gdLst/>
            <a:ahLst/>
            <a:cxnLst/>
            <a:rect l="l" t="t" r="r" b="b"/>
            <a:pathLst>
              <a:path w="116204" h="118110">
                <a:moveTo>
                  <a:pt x="14843" y="0"/>
                </a:moveTo>
                <a:lnTo>
                  <a:pt x="7067" y="2046"/>
                </a:lnTo>
                <a:lnTo>
                  <a:pt x="0" y="14163"/>
                </a:lnTo>
                <a:lnTo>
                  <a:pt x="2045" y="21940"/>
                </a:lnTo>
                <a:lnTo>
                  <a:pt x="65498" y="58954"/>
                </a:lnTo>
                <a:lnTo>
                  <a:pt x="2045" y="95968"/>
                </a:lnTo>
                <a:lnTo>
                  <a:pt x="0" y="103744"/>
                </a:lnTo>
                <a:lnTo>
                  <a:pt x="7067" y="115861"/>
                </a:lnTo>
                <a:lnTo>
                  <a:pt x="14843" y="117908"/>
                </a:lnTo>
                <a:lnTo>
                  <a:pt x="115907" y="58954"/>
                </a:lnTo>
                <a:lnTo>
                  <a:pt x="14843" y="0"/>
                </a:lnTo>
                <a:close/>
              </a:path>
            </a:pathLst>
          </a:custGeom>
          <a:solidFill>
            <a:srgbClr val="6095C9"/>
          </a:solidFill>
        </p:spPr>
        <p:txBody>
          <a:bodyPr wrap="square" lIns="0" tIns="0" rIns="0" bIns="0" rtlCol="0"/>
          <a:lstStyle/>
          <a:p>
            <a:endParaRPr sz="1350">
              <a:solidFill>
                <a:prstClr val="black"/>
              </a:solidFill>
            </a:endParaRPr>
          </a:p>
        </p:txBody>
      </p:sp>
      <p:sp>
        <p:nvSpPr>
          <p:cNvPr id="26" name="object 25"/>
          <p:cNvSpPr/>
          <p:nvPr/>
        </p:nvSpPr>
        <p:spPr>
          <a:xfrm>
            <a:off x="2741639" y="4930522"/>
            <a:ext cx="0" cy="211931"/>
          </a:xfrm>
          <a:custGeom>
            <a:avLst/>
            <a:gdLst/>
            <a:ahLst/>
            <a:cxnLst/>
            <a:rect l="l" t="t" r="r" b="b"/>
            <a:pathLst>
              <a:path h="282575">
                <a:moveTo>
                  <a:pt x="0" y="0"/>
                </a:moveTo>
                <a:lnTo>
                  <a:pt x="0" y="282574"/>
                </a:lnTo>
              </a:path>
            </a:pathLst>
          </a:custGeom>
          <a:ln w="25399">
            <a:solidFill>
              <a:srgbClr val="6095C9"/>
            </a:solidFill>
          </a:ln>
        </p:spPr>
        <p:txBody>
          <a:bodyPr wrap="square" lIns="0" tIns="0" rIns="0" bIns="0" rtlCol="0"/>
          <a:lstStyle/>
          <a:p>
            <a:endParaRPr sz="1350">
              <a:solidFill>
                <a:prstClr val="black"/>
              </a:solidFill>
            </a:endParaRPr>
          </a:p>
        </p:txBody>
      </p:sp>
      <p:sp>
        <p:nvSpPr>
          <p:cNvPr id="27" name="object 26"/>
          <p:cNvSpPr/>
          <p:nvPr/>
        </p:nvSpPr>
        <p:spPr>
          <a:xfrm>
            <a:off x="4218014" y="4938856"/>
            <a:ext cx="0" cy="211931"/>
          </a:xfrm>
          <a:custGeom>
            <a:avLst/>
            <a:gdLst/>
            <a:ahLst/>
            <a:cxnLst/>
            <a:rect l="l" t="t" r="r" b="b"/>
            <a:pathLst>
              <a:path h="282575">
                <a:moveTo>
                  <a:pt x="0" y="0"/>
                </a:moveTo>
                <a:lnTo>
                  <a:pt x="1" y="282574"/>
                </a:lnTo>
              </a:path>
            </a:pathLst>
          </a:custGeom>
          <a:ln w="25399">
            <a:solidFill>
              <a:srgbClr val="6095C9"/>
            </a:solidFill>
          </a:ln>
        </p:spPr>
        <p:txBody>
          <a:bodyPr wrap="square" lIns="0" tIns="0" rIns="0" bIns="0" rtlCol="0"/>
          <a:lstStyle/>
          <a:p>
            <a:endParaRPr sz="1350">
              <a:solidFill>
                <a:prstClr val="black"/>
              </a:solidFill>
            </a:endParaRPr>
          </a:p>
        </p:txBody>
      </p:sp>
      <p:sp>
        <p:nvSpPr>
          <p:cNvPr id="28" name="object 27"/>
          <p:cNvSpPr/>
          <p:nvPr/>
        </p:nvSpPr>
        <p:spPr>
          <a:xfrm>
            <a:off x="5839644" y="4924569"/>
            <a:ext cx="0" cy="210979"/>
          </a:xfrm>
          <a:custGeom>
            <a:avLst/>
            <a:gdLst/>
            <a:ahLst/>
            <a:cxnLst/>
            <a:rect l="l" t="t" r="r" b="b"/>
            <a:pathLst>
              <a:path h="281304">
                <a:moveTo>
                  <a:pt x="0" y="0"/>
                </a:moveTo>
                <a:lnTo>
                  <a:pt x="1" y="280986"/>
                </a:lnTo>
              </a:path>
            </a:pathLst>
          </a:custGeom>
          <a:ln w="25399">
            <a:solidFill>
              <a:srgbClr val="6095C9"/>
            </a:solidFill>
          </a:ln>
        </p:spPr>
        <p:txBody>
          <a:bodyPr wrap="square" lIns="0" tIns="0" rIns="0" bIns="0" rtlCol="0"/>
          <a:lstStyle/>
          <a:p>
            <a:endParaRPr sz="1350">
              <a:solidFill>
                <a:prstClr val="black"/>
              </a:solidFill>
            </a:endParaRPr>
          </a:p>
        </p:txBody>
      </p:sp>
      <p:sp>
        <p:nvSpPr>
          <p:cNvPr id="29" name="object 28"/>
          <p:cNvSpPr/>
          <p:nvPr/>
        </p:nvSpPr>
        <p:spPr>
          <a:xfrm>
            <a:off x="7289825" y="4938856"/>
            <a:ext cx="0" cy="211931"/>
          </a:xfrm>
          <a:custGeom>
            <a:avLst/>
            <a:gdLst/>
            <a:ahLst/>
            <a:cxnLst/>
            <a:rect l="l" t="t" r="r" b="b"/>
            <a:pathLst>
              <a:path h="282575">
                <a:moveTo>
                  <a:pt x="0" y="0"/>
                </a:moveTo>
                <a:lnTo>
                  <a:pt x="0" y="282574"/>
                </a:lnTo>
              </a:path>
            </a:pathLst>
          </a:custGeom>
          <a:ln w="25399">
            <a:solidFill>
              <a:srgbClr val="6095C9"/>
            </a:solidFill>
          </a:ln>
        </p:spPr>
        <p:txBody>
          <a:bodyPr wrap="square" lIns="0" tIns="0" rIns="0" bIns="0" rtlCol="0"/>
          <a:lstStyle/>
          <a:p>
            <a:endParaRPr sz="1350">
              <a:solidFill>
                <a:prstClr val="black"/>
              </a:solidFill>
            </a:endParaRPr>
          </a:p>
        </p:txBody>
      </p:sp>
      <p:sp>
        <p:nvSpPr>
          <p:cNvPr id="30" name="object 29"/>
          <p:cNvSpPr/>
          <p:nvPr/>
        </p:nvSpPr>
        <p:spPr>
          <a:xfrm>
            <a:off x="3033345" y="3900631"/>
            <a:ext cx="907256" cy="992981"/>
          </a:xfrm>
          <a:custGeom>
            <a:avLst/>
            <a:gdLst/>
            <a:ahLst/>
            <a:cxnLst/>
            <a:rect l="l" t="t" r="r" b="b"/>
            <a:pathLst>
              <a:path w="1209675" h="1323975">
                <a:moveTo>
                  <a:pt x="0" y="0"/>
                </a:moveTo>
                <a:lnTo>
                  <a:pt x="1209675" y="0"/>
                </a:lnTo>
                <a:lnTo>
                  <a:pt x="1209675" y="1323973"/>
                </a:lnTo>
                <a:lnTo>
                  <a:pt x="0" y="1323973"/>
                </a:lnTo>
                <a:lnTo>
                  <a:pt x="0" y="0"/>
                </a:lnTo>
                <a:close/>
              </a:path>
            </a:pathLst>
          </a:custGeom>
          <a:solidFill>
            <a:srgbClr val="CD665F"/>
          </a:solidFill>
        </p:spPr>
        <p:txBody>
          <a:bodyPr wrap="square" lIns="0" tIns="0" rIns="0" bIns="0" rtlCol="0"/>
          <a:lstStyle/>
          <a:p>
            <a:endParaRPr sz="1350">
              <a:solidFill>
                <a:prstClr val="black"/>
              </a:solidFill>
            </a:endParaRPr>
          </a:p>
        </p:txBody>
      </p:sp>
      <p:sp>
        <p:nvSpPr>
          <p:cNvPr id="31" name="object 30"/>
          <p:cNvSpPr txBox="1"/>
          <p:nvPr/>
        </p:nvSpPr>
        <p:spPr>
          <a:xfrm>
            <a:off x="3118018" y="3942540"/>
            <a:ext cx="741998" cy="897682"/>
          </a:xfrm>
          <a:prstGeom prst="rect">
            <a:avLst/>
          </a:prstGeom>
        </p:spPr>
        <p:txBody>
          <a:bodyPr vert="horz" wrap="square" lIns="0" tIns="0" rIns="0" bIns="0" rtlCol="0">
            <a:spAutoFit/>
          </a:bodyPr>
          <a:lstStyle/>
          <a:p>
            <a:pPr marL="9049" marR="3810" algn="ctr">
              <a:lnSpc>
                <a:spcPts val="1425"/>
              </a:lnSpc>
            </a:pPr>
            <a:r>
              <a:rPr sz="1200" spc="4" dirty="0">
                <a:solidFill>
                  <a:srgbClr val="FFFFFF"/>
                </a:solidFill>
                <a:cs typeface="Arial"/>
              </a:rPr>
              <a:t>More  </a:t>
            </a:r>
            <a:r>
              <a:rPr sz="1200" spc="15" dirty="0">
                <a:solidFill>
                  <a:srgbClr val="FFFFFF"/>
                </a:solidFill>
                <a:cs typeface="Arial"/>
              </a:rPr>
              <a:t>connected </a:t>
            </a:r>
            <a:r>
              <a:rPr sz="1200" spc="8" dirty="0">
                <a:solidFill>
                  <a:srgbClr val="FFFFFF"/>
                </a:solidFill>
                <a:cs typeface="Arial"/>
              </a:rPr>
              <a:t> </a:t>
            </a:r>
            <a:r>
              <a:rPr sz="1200" spc="4" dirty="0">
                <a:solidFill>
                  <a:srgbClr val="FFFFFF"/>
                </a:solidFill>
                <a:cs typeface="Arial"/>
              </a:rPr>
              <a:t>devices  than  </a:t>
            </a:r>
            <a:r>
              <a:rPr sz="1200" spc="8" dirty="0">
                <a:solidFill>
                  <a:srgbClr val="FFFFFF"/>
                </a:solidFill>
                <a:cs typeface="Arial"/>
              </a:rPr>
              <a:t>people</a:t>
            </a:r>
            <a:endParaRPr sz="1200">
              <a:solidFill>
                <a:prstClr val="black"/>
              </a:solidFill>
              <a:cs typeface="Arial"/>
            </a:endParaRPr>
          </a:p>
        </p:txBody>
      </p:sp>
      <p:sp>
        <p:nvSpPr>
          <p:cNvPr id="32" name="object 31"/>
          <p:cNvSpPr/>
          <p:nvPr/>
        </p:nvSpPr>
        <p:spPr>
          <a:xfrm>
            <a:off x="3471496" y="4950295"/>
            <a:ext cx="13811" cy="442436"/>
          </a:xfrm>
          <a:custGeom>
            <a:avLst/>
            <a:gdLst/>
            <a:ahLst/>
            <a:cxnLst/>
            <a:rect l="l" t="t" r="r" b="b"/>
            <a:pathLst>
              <a:path w="18414" h="589914">
                <a:moveTo>
                  <a:pt x="0" y="589584"/>
                </a:moveTo>
                <a:lnTo>
                  <a:pt x="18292" y="0"/>
                </a:lnTo>
              </a:path>
            </a:pathLst>
          </a:custGeom>
          <a:ln w="76199">
            <a:solidFill>
              <a:srgbClr val="CD665F"/>
            </a:solidFill>
          </a:ln>
        </p:spPr>
        <p:txBody>
          <a:bodyPr wrap="square" lIns="0" tIns="0" rIns="0" bIns="0" rtlCol="0"/>
          <a:lstStyle/>
          <a:p>
            <a:endParaRPr sz="1350">
              <a:solidFill>
                <a:prstClr val="black"/>
              </a:solidFill>
            </a:endParaRPr>
          </a:p>
        </p:txBody>
      </p:sp>
      <p:sp>
        <p:nvSpPr>
          <p:cNvPr id="33" name="object 32"/>
          <p:cNvSpPr/>
          <p:nvPr/>
        </p:nvSpPr>
        <p:spPr>
          <a:xfrm>
            <a:off x="3351714" y="4893612"/>
            <a:ext cx="256699" cy="260033"/>
          </a:xfrm>
          <a:custGeom>
            <a:avLst/>
            <a:gdLst/>
            <a:ahLst/>
            <a:cxnLst/>
            <a:rect l="l" t="t" r="r" b="b"/>
            <a:pathLst>
              <a:path w="342264" h="346710">
                <a:moveTo>
                  <a:pt x="262347" y="151156"/>
                </a:moveTo>
                <a:lnTo>
                  <a:pt x="175656" y="151156"/>
                </a:lnTo>
                <a:lnTo>
                  <a:pt x="270708" y="326371"/>
                </a:lnTo>
                <a:lnTo>
                  <a:pt x="280412" y="337979"/>
                </a:lnTo>
                <a:lnTo>
                  <a:pt x="293364" y="344730"/>
                </a:lnTo>
                <a:lnTo>
                  <a:pt x="307902" y="346132"/>
                </a:lnTo>
                <a:lnTo>
                  <a:pt x="322365" y="341693"/>
                </a:lnTo>
                <a:lnTo>
                  <a:pt x="333973" y="331989"/>
                </a:lnTo>
                <a:lnTo>
                  <a:pt x="340725" y="319037"/>
                </a:lnTo>
                <a:lnTo>
                  <a:pt x="342127" y="304499"/>
                </a:lnTo>
                <a:lnTo>
                  <a:pt x="337688" y="290035"/>
                </a:lnTo>
                <a:lnTo>
                  <a:pt x="262347" y="151156"/>
                </a:lnTo>
                <a:close/>
              </a:path>
              <a:path w="342264" h="346710">
                <a:moveTo>
                  <a:pt x="180346" y="0"/>
                </a:moveTo>
                <a:lnTo>
                  <a:pt x="5327" y="279723"/>
                </a:lnTo>
                <a:lnTo>
                  <a:pt x="0" y="293884"/>
                </a:lnTo>
                <a:lnTo>
                  <a:pt x="498" y="308481"/>
                </a:lnTo>
                <a:lnTo>
                  <a:pt x="6434" y="321827"/>
                </a:lnTo>
                <a:lnTo>
                  <a:pt x="17418" y="332231"/>
                </a:lnTo>
                <a:lnTo>
                  <a:pt x="31578" y="337559"/>
                </a:lnTo>
                <a:lnTo>
                  <a:pt x="46175" y="337061"/>
                </a:lnTo>
                <a:lnTo>
                  <a:pt x="59520" y="331125"/>
                </a:lnTo>
                <a:lnTo>
                  <a:pt x="69925" y="320141"/>
                </a:lnTo>
                <a:lnTo>
                  <a:pt x="175656" y="151156"/>
                </a:lnTo>
                <a:lnTo>
                  <a:pt x="262347" y="151156"/>
                </a:lnTo>
                <a:lnTo>
                  <a:pt x="180346" y="0"/>
                </a:lnTo>
                <a:close/>
              </a:path>
            </a:pathLst>
          </a:custGeom>
          <a:solidFill>
            <a:srgbClr val="CD665F"/>
          </a:solidFill>
        </p:spPr>
        <p:txBody>
          <a:bodyPr wrap="square" lIns="0" tIns="0" rIns="0" bIns="0" rtlCol="0"/>
          <a:lstStyle/>
          <a:p>
            <a:endParaRPr sz="1350">
              <a:solidFill>
                <a:prstClr val="black"/>
              </a:solidFill>
            </a:endParaRPr>
          </a:p>
        </p:txBody>
      </p:sp>
      <p:sp>
        <p:nvSpPr>
          <p:cNvPr id="34" name="object 33"/>
          <p:cNvSpPr txBox="1"/>
          <p:nvPr/>
        </p:nvSpPr>
        <p:spPr>
          <a:xfrm>
            <a:off x="2" y="5833112"/>
            <a:ext cx="1953101" cy="161583"/>
          </a:xfrm>
          <a:prstGeom prst="rect">
            <a:avLst/>
          </a:prstGeom>
        </p:spPr>
        <p:txBody>
          <a:bodyPr vert="horz" wrap="square" lIns="0" tIns="0" rIns="0" bIns="0" rtlCol="0">
            <a:spAutoFit/>
          </a:bodyPr>
          <a:lstStyle/>
          <a:p>
            <a:pPr marL="9525"/>
            <a:r>
              <a:rPr sz="1050" spc="-4" dirty="0">
                <a:solidFill>
                  <a:schemeClr val="bg1"/>
                </a:solidFill>
                <a:cs typeface="Arial"/>
              </a:rPr>
              <a:t>[Source: </a:t>
            </a:r>
            <a:r>
              <a:rPr sz="1050" spc="11" dirty="0">
                <a:solidFill>
                  <a:schemeClr val="bg1"/>
                </a:solidFill>
                <a:cs typeface="Arial"/>
              </a:rPr>
              <a:t>Cisco </a:t>
            </a:r>
            <a:r>
              <a:rPr sz="1050" spc="-11" dirty="0">
                <a:solidFill>
                  <a:schemeClr val="bg1"/>
                </a:solidFill>
                <a:cs typeface="Arial"/>
              </a:rPr>
              <a:t>IBSG, </a:t>
            </a:r>
            <a:r>
              <a:rPr sz="1050" spc="4" dirty="0">
                <a:solidFill>
                  <a:schemeClr val="bg1"/>
                </a:solidFill>
                <a:cs typeface="Arial"/>
              </a:rPr>
              <a:t>April</a:t>
            </a:r>
            <a:r>
              <a:rPr sz="1050" spc="-34" dirty="0">
                <a:solidFill>
                  <a:schemeClr val="bg1"/>
                </a:solidFill>
                <a:cs typeface="Arial"/>
              </a:rPr>
              <a:t> </a:t>
            </a:r>
            <a:r>
              <a:rPr sz="1050" spc="-8" dirty="0">
                <a:solidFill>
                  <a:schemeClr val="bg1"/>
                </a:solidFill>
                <a:cs typeface="Arial"/>
              </a:rPr>
              <a:t>2011]</a:t>
            </a:r>
            <a:endParaRPr sz="1050" dirty="0">
              <a:solidFill>
                <a:schemeClr val="bg1"/>
              </a:solidFill>
              <a:cs typeface="Arial"/>
            </a:endParaRPr>
          </a:p>
        </p:txBody>
      </p:sp>
    </p:spTree>
    <p:extLst>
      <p:ext uri="{BB962C8B-B14F-4D97-AF65-F5344CB8AC3E}">
        <p14:creationId xmlns:p14="http://schemas.microsoft.com/office/powerpoint/2010/main" val="340252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088686" y="1873753"/>
            <a:ext cx="7202456" cy="3039419"/>
          </a:xfrm>
        </p:spPr>
        <p:txBody>
          <a:bodyPr>
            <a:normAutofit/>
          </a:bodyPr>
          <a:lstStyle/>
          <a:p>
            <a:pPr algn="r" rtl="1"/>
            <a:r>
              <a:rPr lang="fa-IR" dirty="0" smtClean="0">
                <a:cs typeface="0 Nazanin Bold" panose="00000700000000000000" pitchFamily="2" charset="-78"/>
              </a:rPr>
              <a:t>سیستم های رصد و اعلام خطر</a:t>
            </a:r>
          </a:p>
          <a:p>
            <a:pPr algn="r" rtl="1"/>
            <a:r>
              <a:rPr lang="fa-IR" dirty="0" smtClean="0">
                <a:cs typeface="0 Nazanin Bold" panose="00000700000000000000" pitchFamily="2" charset="-78"/>
              </a:rPr>
              <a:t>کنترل کسب و کار و ابزار ها</a:t>
            </a:r>
          </a:p>
          <a:p>
            <a:pPr algn="r" rtl="1"/>
            <a:r>
              <a:rPr lang="fa-IR" dirty="0" smtClean="0">
                <a:cs typeface="0 Nazanin Bold" panose="00000700000000000000" pitchFamily="2" charset="-78"/>
              </a:rPr>
              <a:t>ارائه خدمات سیم کارت برای اینترنت اشیا</a:t>
            </a:r>
          </a:p>
        </p:txBody>
      </p:sp>
      <p:pic>
        <p:nvPicPr>
          <p:cNvPr id="7" name="Picture 6"/>
          <p:cNvPicPr>
            <a:picLocks noChangeAspect="1"/>
          </p:cNvPicPr>
          <p:nvPr/>
        </p:nvPicPr>
        <p:blipFill>
          <a:blip r:embed="rId3"/>
          <a:stretch>
            <a:fillRect/>
          </a:stretch>
        </p:blipFill>
        <p:spPr>
          <a:xfrm>
            <a:off x="-1" y="3393461"/>
            <a:ext cx="9166673" cy="3153335"/>
          </a:xfrm>
          <a:prstGeom prst="rect">
            <a:avLst/>
          </a:prstGeom>
        </p:spPr>
      </p:pic>
      <p:sp>
        <p:nvSpPr>
          <p:cNvPr id="9" name="Title 1"/>
          <p:cNvSpPr txBox="1">
            <a:spLocks/>
          </p:cNvSpPr>
          <p:nvPr/>
        </p:nvSpPr>
        <p:spPr>
          <a:xfrm>
            <a:off x="1088686" y="914379"/>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کاربرد ها</a:t>
            </a:r>
          </a:p>
          <a:p>
            <a:pPr algn="r" rtl="1">
              <a:lnSpc>
                <a:spcPct val="200000"/>
              </a:lnSpc>
            </a:pPr>
            <a:r>
              <a:rPr lang="fa-IR" sz="1800" dirty="0">
                <a:cs typeface="B Titr" panose="00000700000000000000" pitchFamily="2" charset="-78"/>
              </a:rPr>
              <a:t>فناوری اطلاعات و ارتباطات</a:t>
            </a:r>
          </a:p>
        </p:txBody>
      </p:sp>
    </p:spTree>
    <p:extLst>
      <p:ext uri="{BB962C8B-B14F-4D97-AF65-F5344CB8AC3E}">
        <p14:creationId xmlns:p14="http://schemas.microsoft.com/office/powerpoint/2010/main" val="3724155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511" y="1060714"/>
            <a:ext cx="5007608" cy="2753492"/>
          </a:xfrm>
          <a:prstGeom prst="rect">
            <a:avLst/>
          </a:prstGeom>
        </p:spPr>
      </p:pic>
      <p:sp>
        <p:nvSpPr>
          <p:cNvPr id="3" name="Title 1"/>
          <p:cNvSpPr txBox="1">
            <a:spLocks/>
          </p:cNvSpPr>
          <p:nvPr/>
        </p:nvSpPr>
        <p:spPr>
          <a:xfrm>
            <a:off x="1712141" y="579451"/>
            <a:ext cx="7202456" cy="78692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rtl="1"/>
            <a:r>
              <a:rPr lang="fa-IR" sz="2400" dirty="0">
                <a:cs typeface="B Titr" panose="00000700000000000000" pitchFamily="2" charset="-78"/>
              </a:rPr>
              <a:t>کاربرد ها</a:t>
            </a:r>
          </a:p>
          <a:p>
            <a:pPr algn="r" rtl="1">
              <a:lnSpc>
                <a:spcPct val="200000"/>
              </a:lnSpc>
            </a:pPr>
            <a:r>
              <a:rPr lang="fa-IR" sz="1800" dirty="0">
                <a:cs typeface="B Titr" panose="00000700000000000000" pitchFamily="2" charset="-78"/>
              </a:rPr>
              <a:t>بهداشت و درمان</a:t>
            </a:r>
            <a:endParaRPr lang="en-US" sz="1800" dirty="0">
              <a:cs typeface="B Titr" panose="00000700000000000000" pitchFamily="2" charset="-78"/>
            </a:endParaRPr>
          </a:p>
        </p:txBody>
      </p:sp>
      <p:sp>
        <p:nvSpPr>
          <p:cNvPr id="4" name="Content Placeholder 2"/>
          <p:cNvSpPr txBox="1">
            <a:spLocks/>
          </p:cNvSpPr>
          <p:nvPr/>
        </p:nvSpPr>
        <p:spPr>
          <a:xfrm>
            <a:off x="1712141" y="1774599"/>
            <a:ext cx="7202456" cy="303941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r" rtl="1"/>
            <a:r>
              <a:rPr lang="fa-IR" sz="1500" dirty="0">
                <a:cs typeface="0 Nazanin Bold" panose="00000700000000000000" pitchFamily="2" charset="-78"/>
              </a:rPr>
              <a:t>تصادفات و ایمنی</a:t>
            </a:r>
          </a:p>
          <a:p>
            <a:pPr algn="r" rtl="1"/>
            <a:r>
              <a:rPr lang="fa-IR" sz="1500" dirty="0">
                <a:cs typeface="0 Nazanin Bold" panose="00000700000000000000" pitchFamily="2" charset="-78"/>
              </a:rPr>
              <a:t>تشخیص افت سلامتی</a:t>
            </a:r>
          </a:p>
          <a:p>
            <a:pPr algn="r" rtl="1"/>
            <a:r>
              <a:rPr lang="fa-IR" sz="1500" dirty="0">
                <a:cs typeface="0 Nazanin Bold" panose="00000700000000000000" pitchFamily="2" charset="-78"/>
              </a:rPr>
              <a:t>مدیریت بیماری های مزمن</a:t>
            </a:r>
          </a:p>
          <a:p>
            <a:pPr algn="r" rtl="1"/>
            <a:r>
              <a:rPr lang="fa-IR" sz="1500" dirty="0">
                <a:cs typeface="0 Nazanin Bold" panose="00000700000000000000" pitchFamily="2" charset="-78"/>
              </a:rPr>
              <a:t>سیستم تعامل با بیمار و یا شناسایی مکان دکترین</a:t>
            </a:r>
          </a:p>
          <a:p>
            <a:pPr algn="r" rtl="1"/>
            <a:r>
              <a:rPr lang="fa-IR" sz="1500" dirty="0">
                <a:cs typeface="0 Nazanin Bold" panose="00000700000000000000" pitchFamily="2" charset="-78"/>
              </a:rPr>
              <a:t>تخت های هوشمند</a:t>
            </a:r>
          </a:p>
          <a:p>
            <a:pPr algn="r" rtl="1"/>
            <a:r>
              <a:rPr lang="fa-IR" sz="1500" dirty="0">
                <a:cs typeface="0 Nazanin Bold" panose="00000700000000000000" pitchFamily="2" charset="-78"/>
              </a:rPr>
              <a:t>ورزش</a:t>
            </a:r>
          </a:p>
        </p:txBody>
      </p:sp>
      <p:pic>
        <p:nvPicPr>
          <p:cNvPr id="5" name="Picture 4"/>
          <p:cNvPicPr>
            <a:picLocks noChangeAspect="1"/>
          </p:cNvPicPr>
          <p:nvPr/>
        </p:nvPicPr>
        <p:blipFill>
          <a:blip r:embed="rId3"/>
          <a:stretch>
            <a:fillRect/>
          </a:stretch>
        </p:blipFill>
        <p:spPr>
          <a:xfrm>
            <a:off x="240512" y="3896690"/>
            <a:ext cx="3833573" cy="2108196"/>
          </a:xfrm>
          <a:prstGeom prst="rect">
            <a:avLst/>
          </a:prstGeom>
        </p:spPr>
      </p:pic>
      <p:pic>
        <p:nvPicPr>
          <p:cNvPr id="6" name="Picture 5"/>
          <p:cNvPicPr>
            <a:picLocks noChangeAspect="1"/>
          </p:cNvPicPr>
          <p:nvPr/>
        </p:nvPicPr>
        <p:blipFill>
          <a:blip r:embed="rId4"/>
          <a:stretch>
            <a:fillRect/>
          </a:stretch>
        </p:blipFill>
        <p:spPr>
          <a:xfrm>
            <a:off x="4068128" y="3894362"/>
            <a:ext cx="3634791" cy="2110524"/>
          </a:xfrm>
          <a:prstGeom prst="rect">
            <a:avLst/>
          </a:prstGeom>
        </p:spPr>
      </p:pic>
    </p:spTree>
    <p:extLst>
      <p:ext uri="{BB962C8B-B14F-4D97-AF65-F5344CB8AC3E}">
        <p14:creationId xmlns:p14="http://schemas.microsoft.com/office/powerpoint/2010/main" val="663811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857251"/>
            <a:ext cx="3488174" cy="3648950"/>
          </a:xfrm>
          <a:prstGeom prst="rect">
            <a:avLst/>
          </a:prstGeom>
        </p:spPr>
      </p:pic>
      <p:pic>
        <p:nvPicPr>
          <p:cNvPr id="3" name="Picture 2"/>
          <p:cNvPicPr>
            <a:picLocks noChangeAspect="1"/>
          </p:cNvPicPr>
          <p:nvPr/>
        </p:nvPicPr>
        <p:blipFill>
          <a:blip r:embed="rId3"/>
          <a:stretch>
            <a:fillRect/>
          </a:stretch>
        </p:blipFill>
        <p:spPr>
          <a:xfrm>
            <a:off x="3488177" y="857253"/>
            <a:ext cx="5655826" cy="3648950"/>
          </a:xfrm>
          <a:prstGeom prst="rect">
            <a:avLst/>
          </a:prstGeom>
        </p:spPr>
      </p:pic>
      <p:sp>
        <p:nvSpPr>
          <p:cNvPr id="4" name="Cloud Callout 3"/>
          <p:cNvSpPr/>
          <p:nvPr/>
        </p:nvSpPr>
        <p:spPr>
          <a:xfrm>
            <a:off x="4307987" y="4788529"/>
            <a:ext cx="1777285" cy="1110803"/>
          </a:xfrm>
          <a:prstGeom prst="cloudCallout">
            <a:avLst>
              <a:gd name="adj1" fmla="val -48007"/>
              <a:gd name="adj2" fmla="val -5576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Remote Monitoring</a:t>
            </a:r>
            <a:endParaRPr lang="en-US" sz="1350" dirty="0"/>
          </a:p>
        </p:txBody>
      </p:sp>
    </p:spTree>
    <p:extLst>
      <p:ext uri="{BB962C8B-B14F-4D97-AF65-F5344CB8AC3E}">
        <p14:creationId xmlns:p14="http://schemas.microsoft.com/office/powerpoint/2010/main" val="1307430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5" b="100000" l="0" r="100000">
                        <a14:foregroundMark x1="94437" y1="16742" x2="94437" y2="16742"/>
                        <a14:foregroundMark x1="92497" y1="25943" x2="70893" y2="28507"/>
                        <a14:foregroundMark x1="80724" y1="40422" x2="80724" y2="40422"/>
                        <a14:foregroundMark x1="79301" y1="35747" x2="92109" y2="27903"/>
                        <a14:foregroundMark x1="91850" y1="22323" x2="80078" y2="63198"/>
                        <a14:foregroundMark x1="94179" y1="36048" x2="82147" y2="60784"/>
                        <a14:foregroundMark x1="58862" y1="34842" x2="41656" y2="53997"/>
                        <a14:foregroundMark x1="60285" y1="27451" x2="34541" y2="41327"/>
                        <a14:foregroundMark x1="55757" y1="30618" x2="46572" y2="62594"/>
                        <a14:foregroundMark x1="55757" y1="33333" x2="35576" y2="47210"/>
                        <a14:foregroundMark x1="96378" y1="41629" x2="89780" y2="54902"/>
                        <a14:foregroundMark x1="94567" y1="39517" x2="87063" y2="56561"/>
                        <a14:foregroundMark x1="73351" y1="42081" x2="63648" y2="63198"/>
                        <a14:foregroundMark x1="86934" y1="35747" x2="77878" y2="50226"/>
                        <a14:foregroundMark x1="93661" y1="13876" x2="85640" y2="13424"/>
                        <a14:foregroundMark x1="28331" y1="45701" x2="36352" y2="71041"/>
                        <a14:foregroundMark x1="25485" y1="44796" x2="35576" y2="65611"/>
                        <a14:foregroundMark x1="24838" y1="50377" x2="38163" y2="65460"/>
                        <a14:foregroundMark x1="21863" y1="57164" x2="40492" y2="59276"/>
                        <a14:foregroundMark x1="33118" y1="45098" x2="32859" y2="61388"/>
                        <a14:foregroundMark x1="18241" y1="36350" x2="8279" y2="60483"/>
                        <a14:foregroundMark x1="14618" y1="33333" x2="6080" y2="58522"/>
                        <a14:foregroundMark x1="14618" y1="29412" x2="8668" y2="38763"/>
                      </a14:backgroundRemoval>
                    </a14:imgEffect>
                  </a14:imgLayer>
                </a14:imgProps>
              </a:ext>
            </a:extLst>
          </a:blip>
          <a:srcRect/>
          <a:stretch>
            <a:fillRect/>
          </a:stretch>
        </p:blipFill>
        <p:spPr bwMode="auto">
          <a:xfrm>
            <a:off x="1410236" y="445960"/>
            <a:ext cx="6375042" cy="5554790"/>
          </a:xfrm>
          <a:prstGeom prst="rect">
            <a:avLst/>
          </a:prstGeom>
          <a:noFill/>
          <a:ln w="9525">
            <a:noFill/>
            <a:miter lim="800000"/>
            <a:headEnd/>
            <a:tailEnd/>
          </a:ln>
          <a:effectLst/>
        </p:spPr>
      </p:pic>
    </p:spTree>
    <p:extLst>
      <p:ext uri="{BB962C8B-B14F-4D97-AF65-F5344CB8AC3E}">
        <p14:creationId xmlns:p14="http://schemas.microsoft.com/office/powerpoint/2010/main" val="1409547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8531"/>
          <a:stretch/>
        </p:blipFill>
        <p:spPr>
          <a:xfrm>
            <a:off x="0" y="2735956"/>
            <a:ext cx="9142874" cy="3264794"/>
          </a:xfrm>
          <a:prstGeom prst="rect">
            <a:avLst/>
          </a:prstGeom>
        </p:spPr>
      </p:pic>
      <p:sp>
        <p:nvSpPr>
          <p:cNvPr id="3" name="Content Placeholder 2"/>
          <p:cNvSpPr txBox="1">
            <a:spLocks/>
          </p:cNvSpPr>
          <p:nvPr/>
        </p:nvSpPr>
        <p:spPr>
          <a:xfrm>
            <a:off x="1707281" y="487413"/>
            <a:ext cx="7202456" cy="303941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r" rtl="1"/>
            <a:r>
              <a:rPr lang="fa-IR" sz="1800" dirty="0">
                <a:cs typeface="0 Nazanin Bold" panose="00000700000000000000" pitchFamily="2" charset="-78"/>
              </a:rPr>
              <a:t>حمل و نقل</a:t>
            </a:r>
          </a:p>
          <a:p>
            <a:pPr lvl="1" algn="r" rtl="1"/>
            <a:r>
              <a:rPr lang="fa-IR" sz="1600" dirty="0">
                <a:cs typeface="0 Nazanin Bold" panose="00000700000000000000" pitchFamily="2" charset="-78"/>
              </a:rPr>
              <a:t>شناسایی یخ زدگی معابر</a:t>
            </a:r>
          </a:p>
          <a:p>
            <a:pPr lvl="1" algn="r" rtl="1"/>
            <a:r>
              <a:rPr lang="fa-IR" sz="1600" dirty="0">
                <a:cs typeface="0 Nazanin Bold" panose="00000700000000000000" pitchFamily="2" charset="-78"/>
              </a:rPr>
              <a:t>کنترل از راه دور</a:t>
            </a:r>
          </a:p>
          <a:p>
            <a:pPr lvl="1" algn="r" rtl="1"/>
            <a:r>
              <a:rPr lang="fa-IR" sz="1600" dirty="0">
                <a:cs typeface="0 Nazanin Bold" panose="00000700000000000000" pitchFamily="2" charset="-78"/>
              </a:rPr>
              <a:t>ترافیک و مسیریابی هوشمند</a:t>
            </a:r>
          </a:p>
          <a:p>
            <a:pPr lvl="1" algn="r" rtl="1"/>
            <a:r>
              <a:rPr lang="fa-IR" sz="1600" dirty="0">
                <a:cs typeface="0 Nazanin Bold" panose="00000700000000000000" pitchFamily="2" charset="-78"/>
              </a:rPr>
              <a:t>پارکینگ هوشمند</a:t>
            </a:r>
          </a:p>
        </p:txBody>
      </p:sp>
    </p:spTree>
    <p:extLst>
      <p:ext uri="{BB962C8B-B14F-4D97-AF65-F5344CB8AC3E}">
        <p14:creationId xmlns:p14="http://schemas.microsoft.com/office/powerpoint/2010/main" val="3994694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402</TotalTime>
  <Words>803</Words>
  <Application>Microsoft Office PowerPoint</Application>
  <PresentationFormat>On-screen Show (4:3)</PresentationFormat>
  <Paragraphs>137</Paragraphs>
  <Slides>22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0 Nazanin Bold</vt:lpstr>
      <vt:lpstr>Arial</vt:lpstr>
      <vt:lpstr>B Titr</vt:lpstr>
      <vt:lpstr>Calibri</vt:lpstr>
      <vt:lpstr>Gill Sans MT</vt:lpstr>
      <vt:lpstr>Times New Roman</vt:lpstr>
      <vt:lpstr>Gallery</vt:lpstr>
      <vt:lpstr>PowerPoint Presentation</vt:lpstr>
      <vt:lpstr>فهرست</vt:lpstr>
      <vt:lpstr>مقدمه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vt:lpstr>
      <vt:lpstr>Middleware</vt:lpstr>
      <vt:lpstr>RFID &amp; NFC</vt:lpstr>
      <vt:lpstr>Barcode e QR Code</vt:lpstr>
      <vt:lpstr>zigbee</vt:lpstr>
      <vt:lpstr>PowerPoint Presentation</vt:lpstr>
      <vt:lpstr>PowerPoint Presentation</vt:lpstr>
      <vt:lpstr>Questions and 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Seyyed Saeed Safai</dc:creator>
  <cp:lastModifiedBy>Seyyed Saeed Safai</cp:lastModifiedBy>
  <cp:revision>33</cp:revision>
  <dcterms:created xsi:type="dcterms:W3CDTF">2016-12-03T18:02:33Z</dcterms:created>
  <dcterms:modified xsi:type="dcterms:W3CDTF">2016-12-04T18:00:22Z</dcterms:modified>
</cp:coreProperties>
</file>